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78" r:id="rId4"/>
    <p:sldId id="279" r:id="rId5"/>
    <p:sldId id="280" r:id="rId6"/>
    <p:sldId id="282" r:id="rId7"/>
    <p:sldId id="283" r:id="rId8"/>
    <p:sldId id="284" r:id="rId9"/>
    <p:sldId id="258" r:id="rId10"/>
    <p:sldId id="260" r:id="rId11"/>
    <p:sldId id="262" r:id="rId12"/>
    <p:sldId id="265" r:id="rId13"/>
    <p:sldId id="266" r:id="rId14"/>
    <p:sldId id="263" r:id="rId15"/>
    <p:sldId id="264" r:id="rId16"/>
    <p:sldId id="267" r:id="rId17"/>
    <p:sldId id="268" r:id="rId18"/>
    <p:sldId id="269" r:id="rId19"/>
    <p:sldId id="281" r:id="rId20"/>
    <p:sldId id="271" r:id="rId21"/>
    <p:sldId id="273" r:id="rId22"/>
    <p:sldId id="272" r:id="rId23"/>
    <p:sldId id="270" r:id="rId24"/>
    <p:sldId id="275" r:id="rId25"/>
    <p:sldId id="276" r:id="rId26"/>
    <p:sldId id="277" r:id="rId27"/>
    <p:sldId id="286" r:id="rId28"/>
    <p:sldId id="285" r:id="rId29"/>
    <p:sldId id="287" r:id="rId30"/>
    <p:sldId id="274" r:id="rId31"/>
    <p:sldId id="288" r:id="rId32"/>
    <p:sldId id="289" r:id="rId33"/>
    <p:sldId id="290" r:id="rId34"/>
    <p:sldId id="291" r:id="rId35"/>
    <p:sldId id="292" r:id="rId36"/>
    <p:sldId id="293" r:id="rId37"/>
    <p:sldId id="294" r:id="rId38"/>
    <p:sldId id="295" r:id="rId39"/>
    <p:sldId id="296" r:id="rId40"/>
    <p:sldId id="297" r:id="rId41"/>
    <p:sldId id="298"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408" y="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563644-05BD-4514-AE5F-3FED1CE9DE99}" type="datetimeFigureOut">
              <a:rPr lang="zh-CN" altLang="en-US" smtClean="0"/>
              <a:t>2026/1/1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7FBAE4-08E1-443B-8ACC-4F13BF085D4E}" type="slidenum">
              <a:rPr lang="zh-CN" altLang="en-US" smtClean="0"/>
              <a:t>‹#›</a:t>
            </a:fld>
            <a:endParaRPr lang="zh-CN" altLang="en-US"/>
          </a:p>
        </p:txBody>
      </p:sp>
    </p:spTree>
    <p:extLst>
      <p:ext uri="{BB962C8B-B14F-4D97-AF65-F5344CB8AC3E}">
        <p14:creationId xmlns:p14="http://schemas.microsoft.com/office/powerpoint/2010/main" val="3033895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87FBAE4-08E1-443B-8ACC-4F13BF085D4E}" type="slidenum">
              <a:rPr lang="zh-CN" altLang="en-US" smtClean="0"/>
              <a:t>29</a:t>
            </a:fld>
            <a:endParaRPr lang="zh-CN" altLang="en-US"/>
          </a:p>
        </p:txBody>
      </p:sp>
    </p:spTree>
    <p:extLst>
      <p:ext uri="{BB962C8B-B14F-4D97-AF65-F5344CB8AC3E}">
        <p14:creationId xmlns:p14="http://schemas.microsoft.com/office/powerpoint/2010/main" val="2592284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1F9B81F-982B-4C90-AF64-A108EB560670}" type="slidenum">
              <a:rPr lang="zh-CN" altLang="en-US" smtClean="0"/>
              <a:t>32</a:t>
            </a:fld>
            <a:endParaRPr lang="zh-CN" altLang="en-US"/>
          </a:p>
        </p:txBody>
      </p:sp>
    </p:spTree>
    <p:extLst>
      <p:ext uri="{BB962C8B-B14F-4D97-AF65-F5344CB8AC3E}">
        <p14:creationId xmlns:p14="http://schemas.microsoft.com/office/powerpoint/2010/main" val="1683035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39428F-288F-2343-4FA9-49729DC1AE1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16BB21C-9A5A-4056-8F22-63B566CBD3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EFB601A-3501-7E91-F35F-A15865706DE7}"/>
              </a:ext>
            </a:extLst>
          </p:cNvPr>
          <p:cNvSpPr>
            <a:spLocks noGrp="1"/>
          </p:cNvSpPr>
          <p:nvPr>
            <p:ph type="dt" sz="half" idx="10"/>
          </p:nvPr>
        </p:nvSpPr>
        <p:spPr/>
        <p:txBody>
          <a:bodyPr/>
          <a:lstStyle/>
          <a:p>
            <a:fld id="{C350EF03-E96C-4E3D-BA3A-D5E7CF596403}" type="datetimeFigureOut">
              <a:rPr lang="zh-CN" altLang="en-US" smtClean="0"/>
              <a:t>2026/1/1</a:t>
            </a:fld>
            <a:endParaRPr lang="zh-CN" altLang="en-US"/>
          </a:p>
        </p:txBody>
      </p:sp>
      <p:sp>
        <p:nvSpPr>
          <p:cNvPr id="5" name="页脚占位符 4">
            <a:extLst>
              <a:ext uri="{FF2B5EF4-FFF2-40B4-BE49-F238E27FC236}">
                <a16:creationId xmlns:a16="http://schemas.microsoft.com/office/drawing/2014/main" id="{120EC936-A850-65F2-6F12-588DC3B8A68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50CE78-ADDF-1BA1-F33D-A200D1213FB8}"/>
              </a:ext>
            </a:extLst>
          </p:cNvPr>
          <p:cNvSpPr>
            <a:spLocks noGrp="1"/>
          </p:cNvSpPr>
          <p:nvPr>
            <p:ph type="sldNum" sz="quarter" idx="12"/>
          </p:nvPr>
        </p:nvSpPr>
        <p:spPr/>
        <p:txBody>
          <a:body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2663501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42F5E9-84AE-500D-AADD-FAED9FCE77D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847E25D-9EF1-69F0-B728-E2AFE16A696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D6D37D5-968A-7ADB-AA18-7D0D76D7A956}"/>
              </a:ext>
            </a:extLst>
          </p:cNvPr>
          <p:cNvSpPr>
            <a:spLocks noGrp="1"/>
          </p:cNvSpPr>
          <p:nvPr>
            <p:ph type="dt" sz="half" idx="10"/>
          </p:nvPr>
        </p:nvSpPr>
        <p:spPr/>
        <p:txBody>
          <a:bodyPr/>
          <a:lstStyle/>
          <a:p>
            <a:fld id="{C350EF03-E96C-4E3D-BA3A-D5E7CF596403}" type="datetimeFigureOut">
              <a:rPr lang="zh-CN" altLang="en-US" smtClean="0"/>
              <a:t>2026/1/1</a:t>
            </a:fld>
            <a:endParaRPr lang="zh-CN" altLang="en-US"/>
          </a:p>
        </p:txBody>
      </p:sp>
      <p:sp>
        <p:nvSpPr>
          <p:cNvPr id="5" name="页脚占位符 4">
            <a:extLst>
              <a:ext uri="{FF2B5EF4-FFF2-40B4-BE49-F238E27FC236}">
                <a16:creationId xmlns:a16="http://schemas.microsoft.com/office/drawing/2014/main" id="{65B6BA5C-9EFB-F84B-6B1E-9A8CAAF529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6A4DD21-7DE1-DFB9-7A0D-BFED669B8F7F}"/>
              </a:ext>
            </a:extLst>
          </p:cNvPr>
          <p:cNvSpPr>
            <a:spLocks noGrp="1"/>
          </p:cNvSpPr>
          <p:nvPr>
            <p:ph type="sldNum" sz="quarter" idx="12"/>
          </p:nvPr>
        </p:nvSpPr>
        <p:spPr/>
        <p:txBody>
          <a:body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2334182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401311C-7B6B-F1B2-E318-72B6CA9BB8E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A7A1879-DC01-AE34-38CB-24DCC58CCF5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6479DB-3189-498A-7FE2-3F6FDC66DE65}"/>
              </a:ext>
            </a:extLst>
          </p:cNvPr>
          <p:cNvSpPr>
            <a:spLocks noGrp="1"/>
          </p:cNvSpPr>
          <p:nvPr>
            <p:ph type="dt" sz="half" idx="10"/>
          </p:nvPr>
        </p:nvSpPr>
        <p:spPr/>
        <p:txBody>
          <a:bodyPr/>
          <a:lstStyle/>
          <a:p>
            <a:fld id="{C350EF03-E96C-4E3D-BA3A-D5E7CF596403}" type="datetimeFigureOut">
              <a:rPr lang="zh-CN" altLang="en-US" smtClean="0"/>
              <a:t>2026/1/1</a:t>
            </a:fld>
            <a:endParaRPr lang="zh-CN" altLang="en-US"/>
          </a:p>
        </p:txBody>
      </p:sp>
      <p:sp>
        <p:nvSpPr>
          <p:cNvPr id="5" name="页脚占位符 4">
            <a:extLst>
              <a:ext uri="{FF2B5EF4-FFF2-40B4-BE49-F238E27FC236}">
                <a16:creationId xmlns:a16="http://schemas.microsoft.com/office/drawing/2014/main" id="{248C9D50-682E-217F-3085-97EAD01AE78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9A6201-F643-E290-59D6-29DE2B3EF909}"/>
              </a:ext>
            </a:extLst>
          </p:cNvPr>
          <p:cNvSpPr>
            <a:spLocks noGrp="1"/>
          </p:cNvSpPr>
          <p:nvPr>
            <p:ph type="sldNum" sz="quarter" idx="12"/>
          </p:nvPr>
        </p:nvSpPr>
        <p:spPr/>
        <p:txBody>
          <a:body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420428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8A1A2-115A-953D-E39C-13B1C2E7B1E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02C51F-CE15-0594-54AE-04432B9B170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6E34D6-69A8-49EA-0E6D-208DC3D5A049}"/>
              </a:ext>
            </a:extLst>
          </p:cNvPr>
          <p:cNvSpPr>
            <a:spLocks noGrp="1"/>
          </p:cNvSpPr>
          <p:nvPr>
            <p:ph type="dt" sz="half" idx="10"/>
          </p:nvPr>
        </p:nvSpPr>
        <p:spPr/>
        <p:txBody>
          <a:bodyPr/>
          <a:lstStyle/>
          <a:p>
            <a:fld id="{C350EF03-E96C-4E3D-BA3A-D5E7CF596403}" type="datetimeFigureOut">
              <a:rPr lang="zh-CN" altLang="en-US" smtClean="0"/>
              <a:t>2026/1/1</a:t>
            </a:fld>
            <a:endParaRPr lang="zh-CN" altLang="en-US"/>
          </a:p>
        </p:txBody>
      </p:sp>
      <p:sp>
        <p:nvSpPr>
          <p:cNvPr id="5" name="页脚占位符 4">
            <a:extLst>
              <a:ext uri="{FF2B5EF4-FFF2-40B4-BE49-F238E27FC236}">
                <a16:creationId xmlns:a16="http://schemas.microsoft.com/office/drawing/2014/main" id="{2FD06842-0686-87F3-77B6-C017AC8423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639FCC-41FE-0CB0-8547-63FB9C00D8D9}"/>
              </a:ext>
            </a:extLst>
          </p:cNvPr>
          <p:cNvSpPr>
            <a:spLocks noGrp="1"/>
          </p:cNvSpPr>
          <p:nvPr>
            <p:ph type="sldNum" sz="quarter" idx="12"/>
          </p:nvPr>
        </p:nvSpPr>
        <p:spPr/>
        <p:txBody>
          <a:body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1101402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024B7E-1C66-B942-9368-BD8C2E37CFA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1F35094-CFD9-5400-63B3-EA7B88BC8A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18541BC-3CAE-BA4D-A8C1-54DA52A54929}"/>
              </a:ext>
            </a:extLst>
          </p:cNvPr>
          <p:cNvSpPr>
            <a:spLocks noGrp="1"/>
          </p:cNvSpPr>
          <p:nvPr>
            <p:ph type="dt" sz="half" idx="10"/>
          </p:nvPr>
        </p:nvSpPr>
        <p:spPr/>
        <p:txBody>
          <a:bodyPr/>
          <a:lstStyle/>
          <a:p>
            <a:fld id="{C350EF03-E96C-4E3D-BA3A-D5E7CF596403}" type="datetimeFigureOut">
              <a:rPr lang="zh-CN" altLang="en-US" smtClean="0"/>
              <a:t>2026/1/1</a:t>
            </a:fld>
            <a:endParaRPr lang="zh-CN" altLang="en-US"/>
          </a:p>
        </p:txBody>
      </p:sp>
      <p:sp>
        <p:nvSpPr>
          <p:cNvPr id="5" name="页脚占位符 4">
            <a:extLst>
              <a:ext uri="{FF2B5EF4-FFF2-40B4-BE49-F238E27FC236}">
                <a16:creationId xmlns:a16="http://schemas.microsoft.com/office/drawing/2014/main" id="{9EE04E38-AC9C-E423-4B12-DEE4598A90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A9F2CEF-058F-A2AB-6B49-8F073E0FE6CC}"/>
              </a:ext>
            </a:extLst>
          </p:cNvPr>
          <p:cNvSpPr>
            <a:spLocks noGrp="1"/>
          </p:cNvSpPr>
          <p:nvPr>
            <p:ph type="sldNum" sz="quarter" idx="12"/>
          </p:nvPr>
        </p:nvSpPr>
        <p:spPr/>
        <p:txBody>
          <a:body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1030543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F12212-873E-956E-73A0-07E06A7426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8791803-7DDF-AE0F-0368-15FFD3CA3D3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525E46B-8436-4697-FF3A-6C12DFE5E8EA}"/>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CB38CC7-49CE-D4E2-240E-7C5E2C7C1668}"/>
              </a:ext>
            </a:extLst>
          </p:cNvPr>
          <p:cNvSpPr>
            <a:spLocks noGrp="1"/>
          </p:cNvSpPr>
          <p:nvPr>
            <p:ph type="dt" sz="half" idx="10"/>
          </p:nvPr>
        </p:nvSpPr>
        <p:spPr/>
        <p:txBody>
          <a:bodyPr/>
          <a:lstStyle/>
          <a:p>
            <a:fld id="{C350EF03-E96C-4E3D-BA3A-D5E7CF596403}" type="datetimeFigureOut">
              <a:rPr lang="zh-CN" altLang="en-US" smtClean="0"/>
              <a:t>2026/1/1</a:t>
            </a:fld>
            <a:endParaRPr lang="zh-CN" altLang="en-US"/>
          </a:p>
        </p:txBody>
      </p:sp>
      <p:sp>
        <p:nvSpPr>
          <p:cNvPr id="6" name="页脚占位符 5">
            <a:extLst>
              <a:ext uri="{FF2B5EF4-FFF2-40B4-BE49-F238E27FC236}">
                <a16:creationId xmlns:a16="http://schemas.microsoft.com/office/drawing/2014/main" id="{1FA65437-BAEE-27BF-2B88-8184D951628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8546EC0-C5D8-0597-7606-57E718C9E623}"/>
              </a:ext>
            </a:extLst>
          </p:cNvPr>
          <p:cNvSpPr>
            <a:spLocks noGrp="1"/>
          </p:cNvSpPr>
          <p:nvPr>
            <p:ph type="sldNum" sz="quarter" idx="12"/>
          </p:nvPr>
        </p:nvSpPr>
        <p:spPr/>
        <p:txBody>
          <a:body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4276199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7C295-FD9A-7BCD-3A33-69253BE24BE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0418E7-926E-9E46-FB8D-3B19DA7D11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7329F1D-8400-68A8-91B7-B520A07F31E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696916F-D709-41A3-53CC-EFD1BB89CC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1AFFEE4-E615-69D4-6F9F-A69F93998A0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C0017B-A85E-7F05-FE20-338DD1519AD3}"/>
              </a:ext>
            </a:extLst>
          </p:cNvPr>
          <p:cNvSpPr>
            <a:spLocks noGrp="1"/>
          </p:cNvSpPr>
          <p:nvPr>
            <p:ph type="dt" sz="half" idx="10"/>
          </p:nvPr>
        </p:nvSpPr>
        <p:spPr/>
        <p:txBody>
          <a:bodyPr/>
          <a:lstStyle/>
          <a:p>
            <a:fld id="{C350EF03-E96C-4E3D-BA3A-D5E7CF596403}" type="datetimeFigureOut">
              <a:rPr lang="zh-CN" altLang="en-US" smtClean="0"/>
              <a:t>2026/1/1</a:t>
            </a:fld>
            <a:endParaRPr lang="zh-CN" altLang="en-US"/>
          </a:p>
        </p:txBody>
      </p:sp>
      <p:sp>
        <p:nvSpPr>
          <p:cNvPr id="8" name="页脚占位符 7">
            <a:extLst>
              <a:ext uri="{FF2B5EF4-FFF2-40B4-BE49-F238E27FC236}">
                <a16:creationId xmlns:a16="http://schemas.microsoft.com/office/drawing/2014/main" id="{D1DE33A7-C4B0-C99C-D432-CF397A1A1A8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6F2C43C-8CF2-C66C-ECD9-7EA6D6CD11ED}"/>
              </a:ext>
            </a:extLst>
          </p:cNvPr>
          <p:cNvSpPr>
            <a:spLocks noGrp="1"/>
          </p:cNvSpPr>
          <p:nvPr>
            <p:ph type="sldNum" sz="quarter" idx="12"/>
          </p:nvPr>
        </p:nvSpPr>
        <p:spPr/>
        <p:txBody>
          <a:body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43888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C75C9D-16E0-88A1-2A86-564E5145AD9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269B58D-686B-0C34-D1B3-2DF218E44825}"/>
              </a:ext>
            </a:extLst>
          </p:cNvPr>
          <p:cNvSpPr>
            <a:spLocks noGrp="1"/>
          </p:cNvSpPr>
          <p:nvPr>
            <p:ph type="dt" sz="half" idx="10"/>
          </p:nvPr>
        </p:nvSpPr>
        <p:spPr/>
        <p:txBody>
          <a:bodyPr/>
          <a:lstStyle/>
          <a:p>
            <a:fld id="{C350EF03-E96C-4E3D-BA3A-D5E7CF596403}" type="datetimeFigureOut">
              <a:rPr lang="zh-CN" altLang="en-US" smtClean="0"/>
              <a:t>2026/1/1</a:t>
            </a:fld>
            <a:endParaRPr lang="zh-CN" altLang="en-US"/>
          </a:p>
        </p:txBody>
      </p:sp>
      <p:sp>
        <p:nvSpPr>
          <p:cNvPr id="4" name="页脚占位符 3">
            <a:extLst>
              <a:ext uri="{FF2B5EF4-FFF2-40B4-BE49-F238E27FC236}">
                <a16:creationId xmlns:a16="http://schemas.microsoft.com/office/drawing/2014/main" id="{2A8EF70E-3D02-FEBD-24EE-6A95185A8FA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53B9751-1662-5210-9B86-F91B652C7B52}"/>
              </a:ext>
            </a:extLst>
          </p:cNvPr>
          <p:cNvSpPr>
            <a:spLocks noGrp="1"/>
          </p:cNvSpPr>
          <p:nvPr>
            <p:ph type="sldNum" sz="quarter" idx="12"/>
          </p:nvPr>
        </p:nvSpPr>
        <p:spPr/>
        <p:txBody>
          <a:body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915956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DB0D3D5-8980-09DD-4F69-EE028C9FF4B9}"/>
              </a:ext>
            </a:extLst>
          </p:cNvPr>
          <p:cNvSpPr>
            <a:spLocks noGrp="1"/>
          </p:cNvSpPr>
          <p:nvPr>
            <p:ph type="dt" sz="half" idx="10"/>
          </p:nvPr>
        </p:nvSpPr>
        <p:spPr/>
        <p:txBody>
          <a:bodyPr/>
          <a:lstStyle/>
          <a:p>
            <a:fld id="{C350EF03-E96C-4E3D-BA3A-D5E7CF596403}" type="datetimeFigureOut">
              <a:rPr lang="zh-CN" altLang="en-US" smtClean="0"/>
              <a:t>2026/1/1</a:t>
            </a:fld>
            <a:endParaRPr lang="zh-CN" altLang="en-US"/>
          </a:p>
        </p:txBody>
      </p:sp>
      <p:sp>
        <p:nvSpPr>
          <p:cNvPr id="3" name="页脚占位符 2">
            <a:extLst>
              <a:ext uri="{FF2B5EF4-FFF2-40B4-BE49-F238E27FC236}">
                <a16:creationId xmlns:a16="http://schemas.microsoft.com/office/drawing/2014/main" id="{BD3AEFE1-6305-469D-235A-27E97B6A7D9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8B4566-3E11-2A25-22C8-ABBEBED2A8D3}"/>
              </a:ext>
            </a:extLst>
          </p:cNvPr>
          <p:cNvSpPr>
            <a:spLocks noGrp="1"/>
          </p:cNvSpPr>
          <p:nvPr>
            <p:ph type="sldNum" sz="quarter" idx="12"/>
          </p:nvPr>
        </p:nvSpPr>
        <p:spPr/>
        <p:txBody>
          <a:body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3525032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72C6-F93D-6348-2845-5570F337614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43E7512-21AF-6C28-A02A-243F0AC51D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438500E-94F5-E7BF-B2DF-4ECB2A1827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5A7608-7530-5DBA-10EB-B3779D5503AC}"/>
              </a:ext>
            </a:extLst>
          </p:cNvPr>
          <p:cNvSpPr>
            <a:spLocks noGrp="1"/>
          </p:cNvSpPr>
          <p:nvPr>
            <p:ph type="dt" sz="half" idx="10"/>
          </p:nvPr>
        </p:nvSpPr>
        <p:spPr/>
        <p:txBody>
          <a:bodyPr/>
          <a:lstStyle/>
          <a:p>
            <a:fld id="{C350EF03-E96C-4E3D-BA3A-D5E7CF596403}" type="datetimeFigureOut">
              <a:rPr lang="zh-CN" altLang="en-US" smtClean="0"/>
              <a:t>2026/1/1</a:t>
            </a:fld>
            <a:endParaRPr lang="zh-CN" altLang="en-US"/>
          </a:p>
        </p:txBody>
      </p:sp>
      <p:sp>
        <p:nvSpPr>
          <p:cNvPr id="6" name="页脚占位符 5">
            <a:extLst>
              <a:ext uri="{FF2B5EF4-FFF2-40B4-BE49-F238E27FC236}">
                <a16:creationId xmlns:a16="http://schemas.microsoft.com/office/drawing/2014/main" id="{E4DB0083-0131-B770-938B-9BA92A1E416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043E0F2-F43D-3434-90A6-7AA179DFC756}"/>
              </a:ext>
            </a:extLst>
          </p:cNvPr>
          <p:cNvSpPr>
            <a:spLocks noGrp="1"/>
          </p:cNvSpPr>
          <p:nvPr>
            <p:ph type="sldNum" sz="quarter" idx="12"/>
          </p:nvPr>
        </p:nvSpPr>
        <p:spPr/>
        <p:txBody>
          <a:body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448287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7BAABD-6F9E-DD1C-3C91-811FB7388B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B2DF1A-90A5-4B5C-13FA-B27E5FEA13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F9F71B-3EED-A6DB-A3EC-3C46224C1F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2A3D31C-C949-DD5F-1BBA-2E154E6196A1}"/>
              </a:ext>
            </a:extLst>
          </p:cNvPr>
          <p:cNvSpPr>
            <a:spLocks noGrp="1"/>
          </p:cNvSpPr>
          <p:nvPr>
            <p:ph type="dt" sz="half" idx="10"/>
          </p:nvPr>
        </p:nvSpPr>
        <p:spPr/>
        <p:txBody>
          <a:bodyPr/>
          <a:lstStyle/>
          <a:p>
            <a:fld id="{C350EF03-E96C-4E3D-BA3A-D5E7CF596403}" type="datetimeFigureOut">
              <a:rPr lang="zh-CN" altLang="en-US" smtClean="0"/>
              <a:t>2026/1/1</a:t>
            </a:fld>
            <a:endParaRPr lang="zh-CN" altLang="en-US"/>
          </a:p>
        </p:txBody>
      </p:sp>
      <p:sp>
        <p:nvSpPr>
          <p:cNvPr id="6" name="页脚占位符 5">
            <a:extLst>
              <a:ext uri="{FF2B5EF4-FFF2-40B4-BE49-F238E27FC236}">
                <a16:creationId xmlns:a16="http://schemas.microsoft.com/office/drawing/2014/main" id="{3B49A595-6FCA-EFF8-1B46-751DFEC1C7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B6B9872-E2DC-C8C6-18B6-3C54919C0F9A}"/>
              </a:ext>
            </a:extLst>
          </p:cNvPr>
          <p:cNvSpPr>
            <a:spLocks noGrp="1"/>
          </p:cNvSpPr>
          <p:nvPr>
            <p:ph type="sldNum" sz="quarter" idx="12"/>
          </p:nvPr>
        </p:nvSpPr>
        <p:spPr/>
        <p:txBody>
          <a:body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2549224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540F3CB-216C-57F8-BE18-EB7C657826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2BBDFCF-C34C-4E74-FD37-8E7B9F72AC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32212AE-9EF4-5FDD-2E81-0529A87C55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50EF03-E96C-4E3D-BA3A-D5E7CF596403}" type="datetimeFigureOut">
              <a:rPr lang="zh-CN" altLang="en-US" smtClean="0"/>
              <a:t>2026/1/1</a:t>
            </a:fld>
            <a:endParaRPr lang="zh-CN" altLang="en-US"/>
          </a:p>
        </p:txBody>
      </p:sp>
      <p:sp>
        <p:nvSpPr>
          <p:cNvPr id="5" name="页脚占位符 4">
            <a:extLst>
              <a:ext uri="{FF2B5EF4-FFF2-40B4-BE49-F238E27FC236}">
                <a16:creationId xmlns:a16="http://schemas.microsoft.com/office/drawing/2014/main" id="{7D08B6CD-0F6B-B5F0-9838-2E2934140A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6240CB9-E442-5617-3D92-CA6D3E49A8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0B6CD6-6E3B-412E-BAF9-ABEBEBACC81A}" type="slidenum">
              <a:rPr lang="zh-CN" altLang="en-US" smtClean="0"/>
              <a:t>‹#›</a:t>
            </a:fld>
            <a:endParaRPr lang="zh-CN" altLang="en-US"/>
          </a:p>
        </p:txBody>
      </p:sp>
    </p:spTree>
    <p:extLst>
      <p:ext uri="{BB962C8B-B14F-4D97-AF65-F5344CB8AC3E}">
        <p14:creationId xmlns:p14="http://schemas.microsoft.com/office/powerpoint/2010/main" val="327952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x-mol.com/" TargetMode="External"/><Relationship Id="rId3" Type="http://schemas.openxmlformats.org/officeDocument/2006/relationships/hyperlink" Target="https://scholar.google.com/" TargetMode="External"/><Relationship Id="rId7" Type="http://schemas.openxmlformats.org/officeDocument/2006/relationships/hyperlink" Target="https://library.bnuzh.edu.cn/" TargetMode="External"/><Relationship Id="rId2" Type="http://schemas.openxmlformats.org/officeDocument/2006/relationships/hyperlink" Target="https://www.cnki.net/" TargetMode="External"/><Relationship Id="rId1" Type="http://schemas.openxmlformats.org/officeDocument/2006/relationships/slideLayout" Target="../slideLayouts/slideLayout2.xml"/><Relationship Id="rId6" Type="http://schemas.openxmlformats.org/officeDocument/2006/relationships/hyperlink" Target="https://www.sciopen.com/" TargetMode="External"/><Relationship Id="rId11" Type="http://schemas.openxmlformats.org/officeDocument/2006/relationships/hyperlink" Target="https://xs.xasa.top/" TargetMode="External"/><Relationship Id="rId5" Type="http://schemas.openxmlformats.org/officeDocument/2006/relationships/hyperlink" Target="https://www.scopus.com/" TargetMode="External"/><Relationship Id="rId10" Type="http://schemas.openxmlformats.org/officeDocument/2006/relationships/hyperlink" Target="https://www.typicalgame.com/" TargetMode="External"/><Relationship Id="rId4" Type="http://schemas.openxmlformats.org/officeDocument/2006/relationships/hyperlink" Target="https://webofscience.clarivate.cn/" TargetMode="External"/><Relationship Id="rId9" Type="http://schemas.openxmlformats.org/officeDocument/2006/relationships/hyperlink" Target="https://so.sciencesoft.c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researchgate.net/"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carsi.edu.cn/"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so.sciencesoft.cn/" TargetMode="External"/><Relationship Id="rId7" Type="http://schemas.openxmlformats.org/officeDocument/2006/relationships/hyperlink" Target="https://annas-archive.org/scidb" TargetMode="External"/><Relationship Id="rId2" Type="http://schemas.openxmlformats.org/officeDocument/2006/relationships/hyperlink" Target="https://sci-hub.usualwant.com/" TargetMode="Externa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xs.xasa.top/" TargetMode="External"/><Relationship Id="rId4" Type="http://schemas.openxmlformats.org/officeDocument/2006/relationships/hyperlink" Target="https://www.typicalgame.co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images.kusanali.top/zotero-basic-pre.mp4" TargetMode="External"/><Relationship Id="rId3" Type="http://schemas.openxmlformats.org/officeDocument/2006/relationships/hyperlink" Target="https://zotero-chinese.com/" TargetMode="External"/><Relationship Id="rId7" Type="http://schemas.openxmlformats.org/officeDocument/2006/relationships/hyperlink" Target="https://x.cnki.net/web/search/#/" TargetMode="External"/><Relationship Id="rId2" Type="http://schemas.openxmlformats.org/officeDocument/2006/relationships/hyperlink" Target="https://www.zotero.org/" TargetMode="External"/><Relationship Id="rId1" Type="http://schemas.openxmlformats.org/officeDocument/2006/relationships/slideLayout" Target="../slideLayouts/slideLayout2.xml"/><Relationship Id="rId6" Type="http://schemas.openxmlformats.org/officeDocument/2006/relationships/hyperlink" Target="https://www.mendeley.com/" TargetMode="External"/><Relationship Id="rId5" Type="http://schemas.openxmlformats.org/officeDocument/2006/relationships/hyperlink" Target="https://www.citavi.com/en" TargetMode="External"/><Relationship Id="rId4" Type="http://schemas.openxmlformats.org/officeDocument/2006/relationships/hyperlink" Target="https://software.bnuzh.edu.cn/product.html?id=204"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fas.bnu.edu.cn/jyjg/xsgk/hxx1/xsjshx/index.htm" TargetMode="Externa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jwb.bnu.edu.cn/pygc/gzzd/pyglgzzd/97dd6bfc6e434202a1e3fd080c65bb30.htm"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bilibili.com/opus/716379542747349010"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hyperlink" Target="https://zhuanlan.zhihu.com/p/404464715"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www.mdpi.com/" TargetMode="External"/><Relationship Id="rId3" Type="http://schemas.openxmlformats.org/officeDocument/2006/relationships/hyperlink" Target="https://link.springer.com/" TargetMode="External"/><Relationship Id="rId7" Type="http://schemas.openxmlformats.org/officeDocument/2006/relationships/hyperlink" Target="https://pubs.rsc.org/" TargetMode="External"/><Relationship Id="rId2" Type="http://schemas.openxmlformats.org/officeDocument/2006/relationships/hyperlink" Target="https://www.sciencedirect.com/" TargetMode="External"/><Relationship Id="rId1" Type="http://schemas.openxmlformats.org/officeDocument/2006/relationships/slideLayout" Target="../slideLayouts/slideLayout2.xml"/><Relationship Id="rId6" Type="http://schemas.openxmlformats.org/officeDocument/2006/relationships/hyperlink" Target="https://pubs.acs.org/" TargetMode="External"/><Relationship Id="rId5" Type="http://schemas.openxmlformats.org/officeDocument/2006/relationships/hyperlink" Target="https://www.tandfonline.com/" TargetMode="External"/><Relationship Id="rId4" Type="http://schemas.openxmlformats.org/officeDocument/2006/relationships/hyperlink" Target="https://onlinelibrary.wiley.com/" TargetMode="External"/><Relationship Id="rId9" Type="http://schemas.openxmlformats.org/officeDocument/2006/relationships/hyperlink" Target="https://www.frontiersin.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F3C464-E0A4-B599-BC30-39E574C8AF89}"/>
              </a:ext>
            </a:extLst>
          </p:cNvPr>
          <p:cNvSpPr>
            <a:spLocks noGrp="1"/>
          </p:cNvSpPr>
          <p:nvPr>
            <p:ph type="ctrTitle"/>
          </p:nvPr>
        </p:nvSpPr>
        <p:spPr/>
        <p:txBody>
          <a:bodyPr/>
          <a:lstStyle/>
          <a:p>
            <a:r>
              <a:rPr lang="zh-CN" altLang="en-US" dirty="0"/>
              <a:t>经验分享</a:t>
            </a:r>
          </a:p>
        </p:txBody>
      </p:sp>
      <p:sp>
        <p:nvSpPr>
          <p:cNvPr id="3" name="副标题 2">
            <a:extLst>
              <a:ext uri="{FF2B5EF4-FFF2-40B4-BE49-F238E27FC236}">
                <a16:creationId xmlns:a16="http://schemas.microsoft.com/office/drawing/2014/main" id="{A025CCB4-9BB8-FAA4-1E10-BC80C89D435D}"/>
              </a:ext>
            </a:extLst>
          </p:cNvPr>
          <p:cNvSpPr>
            <a:spLocks noGrp="1"/>
          </p:cNvSpPr>
          <p:nvPr>
            <p:ph type="subTitle" idx="1"/>
          </p:nvPr>
        </p:nvSpPr>
        <p:spPr/>
        <p:txBody>
          <a:bodyPr/>
          <a:lstStyle/>
          <a:p>
            <a:r>
              <a:rPr lang="zh-CN" altLang="en-US" dirty="0">
                <a:solidFill>
                  <a:srgbClr val="00B050"/>
                </a:solidFill>
              </a:rPr>
              <a:t>梁子衡</a:t>
            </a:r>
            <a:r>
              <a:rPr lang="en-US" altLang="zh-CN" dirty="0"/>
              <a:t>	</a:t>
            </a:r>
            <a:r>
              <a:rPr lang="zh-CN" altLang="en-US" dirty="0">
                <a:solidFill>
                  <a:srgbClr val="0070C0"/>
                </a:solidFill>
              </a:rPr>
              <a:t>杨羽粤</a:t>
            </a:r>
            <a:endParaRPr lang="en-US" altLang="zh-CN" dirty="0">
              <a:solidFill>
                <a:srgbClr val="0070C0"/>
              </a:solidFill>
            </a:endParaRPr>
          </a:p>
          <a:p>
            <a:r>
              <a:rPr lang="en-US" altLang="zh-CN" dirty="0"/>
              <a:t>2025.12.21</a:t>
            </a:r>
            <a:endParaRPr lang="zh-CN" altLang="en-US" dirty="0"/>
          </a:p>
        </p:txBody>
      </p:sp>
    </p:spTree>
    <p:extLst>
      <p:ext uri="{BB962C8B-B14F-4D97-AF65-F5344CB8AC3E}">
        <p14:creationId xmlns:p14="http://schemas.microsoft.com/office/powerpoint/2010/main" val="2835775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B1F0A-EA92-A4D6-8C23-57D61C7FB405}"/>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B8ACC8CC-255F-CBEE-6D0C-0F323B9BFB98}"/>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8287FFC0-4589-2140-58BF-B5ACB309194C}"/>
              </a:ext>
            </a:extLst>
          </p:cNvPr>
          <p:cNvSpPr txBox="1"/>
          <p:nvPr/>
        </p:nvSpPr>
        <p:spPr>
          <a:xfrm>
            <a:off x="0" y="523220"/>
            <a:ext cx="4744528" cy="6001643"/>
          </a:xfrm>
          <a:prstGeom prst="rect">
            <a:avLst/>
          </a:prstGeom>
          <a:noFill/>
        </p:spPr>
        <p:txBody>
          <a:bodyPr wrap="square" rtlCol="0">
            <a:spAutoFit/>
          </a:bodyPr>
          <a:lstStyle/>
          <a:p>
            <a:r>
              <a:rPr lang="en-US" altLang="zh-CN" sz="2400" dirty="0"/>
              <a:t>2.1 </a:t>
            </a:r>
            <a:r>
              <a:rPr lang="zh-CN" altLang="en-US" sz="2400" dirty="0"/>
              <a:t>文献搜索</a:t>
            </a:r>
            <a:endParaRPr lang="en-US" altLang="zh-CN" sz="2400" dirty="0"/>
          </a:p>
          <a:p>
            <a:endParaRPr lang="en-US" altLang="zh-CN" sz="2400" dirty="0"/>
          </a:p>
          <a:p>
            <a:r>
              <a:rPr lang="en-US" altLang="zh-CN" sz="2400" dirty="0"/>
              <a:t>2.1.2 </a:t>
            </a:r>
            <a:r>
              <a:rPr lang="zh-CN" altLang="en-US" sz="2400" dirty="0"/>
              <a:t>聚合平台</a:t>
            </a:r>
            <a:endParaRPr lang="en-US" altLang="zh-CN" sz="2400" dirty="0"/>
          </a:p>
          <a:p>
            <a:endParaRPr lang="en-US" altLang="zh-CN" sz="2400" dirty="0"/>
          </a:p>
          <a:p>
            <a:r>
              <a:rPr lang="zh-CN" altLang="en-US" sz="2400" dirty="0"/>
              <a:t>中国知网</a:t>
            </a:r>
            <a:r>
              <a:rPr lang="en-US" altLang="zh-CN" sz="2400" dirty="0"/>
              <a:t>CNKI</a:t>
            </a:r>
          </a:p>
          <a:p>
            <a:r>
              <a:rPr lang="en-US" altLang="zh-CN" sz="2400" dirty="0">
                <a:hlinkClick r:id="rId2"/>
              </a:rPr>
              <a:t>https://www.cnki.net/</a:t>
            </a:r>
            <a:endParaRPr lang="en-US" altLang="zh-CN" sz="2400" dirty="0"/>
          </a:p>
          <a:p>
            <a:endParaRPr lang="en-US" altLang="zh-CN" sz="2400" dirty="0"/>
          </a:p>
          <a:p>
            <a:r>
              <a:rPr lang="en-US" altLang="zh-CN" sz="2400" dirty="0">
                <a:solidFill>
                  <a:srgbClr val="FF0000"/>
                </a:solidFill>
              </a:rPr>
              <a:t>Google Scholar </a:t>
            </a:r>
            <a:r>
              <a:rPr lang="en-US" altLang="zh-CN" sz="2400" dirty="0">
                <a:hlinkClick r:id="rId3"/>
              </a:rPr>
              <a:t>https://scholar.google.com/</a:t>
            </a:r>
            <a:endParaRPr lang="en-US" altLang="zh-CN" sz="2400" dirty="0"/>
          </a:p>
          <a:p>
            <a:endParaRPr lang="en-US" altLang="zh-CN" sz="2400" dirty="0"/>
          </a:p>
          <a:p>
            <a:r>
              <a:rPr lang="en-US" altLang="zh-CN" sz="2400" dirty="0"/>
              <a:t>Web of Science</a:t>
            </a:r>
          </a:p>
          <a:p>
            <a:r>
              <a:rPr lang="en-US" altLang="zh-CN" sz="2400" dirty="0">
                <a:hlinkClick r:id="rId4"/>
              </a:rPr>
              <a:t>https://webofscience.clarivate.cn/</a:t>
            </a:r>
            <a:endParaRPr lang="en-US" altLang="zh-CN" sz="2400" dirty="0"/>
          </a:p>
          <a:p>
            <a:endParaRPr lang="en-US" altLang="zh-CN" sz="2400" dirty="0"/>
          </a:p>
          <a:p>
            <a:r>
              <a:rPr lang="en-US" altLang="zh-CN" sz="2400" dirty="0"/>
              <a:t>Elsevier – Scopus</a:t>
            </a:r>
          </a:p>
          <a:p>
            <a:r>
              <a:rPr lang="en-US" altLang="zh-CN" sz="2400" dirty="0">
                <a:hlinkClick r:id="rId5"/>
              </a:rPr>
              <a:t>https://www.scopus.com/</a:t>
            </a:r>
            <a:endParaRPr lang="en-US" altLang="zh-CN" sz="2400" dirty="0"/>
          </a:p>
          <a:p>
            <a:endParaRPr lang="en-US" altLang="zh-CN" sz="2400" dirty="0"/>
          </a:p>
        </p:txBody>
      </p:sp>
      <p:sp>
        <p:nvSpPr>
          <p:cNvPr id="2" name="文本框 1">
            <a:extLst>
              <a:ext uri="{FF2B5EF4-FFF2-40B4-BE49-F238E27FC236}">
                <a16:creationId xmlns:a16="http://schemas.microsoft.com/office/drawing/2014/main" id="{1E92F48C-BB5F-B96C-9D44-6B545F3D01F8}"/>
              </a:ext>
            </a:extLst>
          </p:cNvPr>
          <p:cNvSpPr txBox="1"/>
          <p:nvPr/>
        </p:nvSpPr>
        <p:spPr>
          <a:xfrm>
            <a:off x="4825042" y="153888"/>
            <a:ext cx="7366958" cy="6370975"/>
          </a:xfrm>
          <a:prstGeom prst="rect">
            <a:avLst/>
          </a:prstGeom>
          <a:noFill/>
        </p:spPr>
        <p:txBody>
          <a:bodyPr wrap="square" rtlCol="0">
            <a:spAutoFit/>
          </a:bodyPr>
          <a:lstStyle/>
          <a:p>
            <a:r>
              <a:rPr lang="en-US" altLang="zh-CN" sz="2400" dirty="0" err="1"/>
              <a:t>SciOpen</a:t>
            </a:r>
            <a:r>
              <a:rPr lang="en-US" altLang="zh-CN" sz="2400" dirty="0"/>
              <a:t> [Tsinghua University Press]</a:t>
            </a:r>
          </a:p>
          <a:p>
            <a:r>
              <a:rPr lang="en-US" altLang="zh-CN" sz="2400" dirty="0">
                <a:hlinkClick r:id="rId6"/>
              </a:rPr>
              <a:t>https://www.sciopen.com/</a:t>
            </a:r>
            <a:endParaRPr lang="en-US" altLang="zh-CN" sz="2400" dirty="0"/>
          </a:p>
          <a:p>
            <a:endParaRPr lang="en-US" altLang="zh-CN" sz="2400" dirty="0"/>
          </a:p>
          <a:p>
            <a:r>
              <a:rPr lang="en-US" altLang="zh-CN" sz="2400" dirty="0"/>
              <a:t>BNUZ Library – </a:t>
            </a:r>
            <a:r>
              <a:rPr lang="zh-CN" altLang="en-US" sz="2400" dirty="0"/>
              <a:t>电子期刊导航</a:t>
            </a:r>
            <a:r>
              <a:rPr lang="en-US" altLang="zh-CN" sz="2400" dirty="0"/>
              <a:t>&amp;</a:t>
            </a:r>
            <a:r>
              <a:rPr lang="zh-CN" altLang="en-US" sz="2400" dirty="0"/>
              <a:t>木铎搜索</a:t>
            </a:r>
            <a:endParaRPr lang="en-US" altLang="zh-CN" sz="2400" dirty="0"/>
          </a:p>
          <a:p>
            <a:r>
              <a:rPr lang="en-US" altLang="zh-CN" sz="2400" dirty="0">
                <a:hlinkClick r:id="rId7"/>
              </a:rPr>
              <a:t>https://library.bnuzh.edu.cn/</a:t>
            </a:r>
            <a:endParaRPr lang="en-US" altLang="zh-CN" sz="2400" dirty="0"/>
          </a:p>
          <a:p>
            <a:endParaRPr lang="en-US" altLang="zh-CN" sz="2400" dirty="0"/>
          </a:p>
          <a:p>
            <a:r>
              <a:rPr lang="en-US" altLang="zh-CN" sz="2400" dirty="0"/>
              <a:t>Mirror Websites &amp; </a:t>
            </a:r>
            <a:r>
              <a:rPr lang="sv-SE" altLang="zh-CN" sz="2400" dirty="0"/>
              <a:t>Folk Papers Aggregation Platforms</a:t>
            </a:r>
            <a:endParaRPr lang="en-US" altLang="zh-CN" sz="2400" dirty="0"/>
          </a:p>
          <a:p>
            <a:r>
              <a:rPr lang="en-US" altLang="zh-CN" sz="2400" dirty="0"/>
              <a:t>X-Mol</a:t>
            </a:r>
          </a:p>
          <a:p>
            <a:r>
              <a:rPr lang="en-US" altLang="zh-CN" sz="2400" dirty="0">
                <a:hlinkClick r:id="rId8"/>
              </a:rPr>
              <a:t>https://www.x-mol.com/</a:t>
            </a:r>
            <a:endParaRPr lang="en-US" altLang="zh-CN" sz="2400" dirty="0"/>
          </a:p>
          <a:p>
            <a:endParaRPr lang="en-US" altLang="zh-CN" sz="2400" dirty="0"/>
          </a:p>
          <a:p>
            <a:r>
              <a:rPr lang="zh-CN" altLang="en-US" sz="2400" dirty="0"/>
              <a:t>科研学术搜索</a:t>
            </a:r>
            <a:endParaRPr lang="en-US" altLang="zh-CN" sz="2400" dirty="0"/>
          </a:p>
          <a:p>
            <a:r>
              <a:rPr lang="en-US" altLang="zh-CN" sz="2400" dirty="0">
                <a:hlinkClick r:id="rId9"/>
              </a:rPr>
              <a:t>https://so.sciencesoft.cn/</a:t>
            </a:r>
            <a:endParaRPr lang="en-US" altLang="zh-CN" sz="2400" dirty="0"/>
          </a:p>
          <a:p>
            <a:endParaRPr lang="en-US" altLang="zh-CN" sz="2400" dirty="0"/>
          </a:p>
          <a:p>
            <a:r>
              <a:rPr lang="zh-CN" altLang="en-US" sz="2400" dirty="0"/>
              <a:t>谷歌学术镜像</a:t>
            </a:r>
            <a:endParaRPr lang="en-US" altLang="zh-CN" sz="2400" dirty="0"/>
          </a:p>
          <a:p>
            <a:r>
              <a:rPr lang="en-US" altLang="zh-CN" sz="2400" dirty="0">
                <a:hlinkClick r:id="rId10"/>
              </a:rPr>
              <a:t>https://www.typicalgame.com/</a:t>
            </a:r>
            <a:endParaRPr lang="en-US" altLang="zh-CN" sz="2400" dirty="0"/>
          </a:p>
          <a:p>
            <a:r>
              <a:rPr lang="en-US" altLang="zh-CN" sz="2400" dirty="0">
                <a:hlinkClick r:id="rId11"/>
              </a:rPr>
              <a:t>https://xs.xasa.top/</a:t>
            </a:r>
            <a:endParaRPr lang="en-US" altLang="zh-CN" sz="2400" dirty="0"/>
          </a:p>
          <a:p>
            <a:endParaRPr lang="en-US" altLang="zh-CN" sz="2400" dirty="0"/>
          </a:p>
        </p:txBody>
      </p:sp>
    </p:spTree>
    <p:extLst>
      <p:ext uri="{BB962C8B-B14F-4D97-AF65-F5344CB8AC3E}">
        <p14:creationId xmlns:p14="http://schemas.microsoft.com/office/powerpoint/2010/main" val="2507428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3538D-0B78-65F9-4743-861672783031}"/>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619C3A4A-4885-773B-F6CC-7A1F53C6BCBE}"/>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2D70F5E1-5D06-C9D5-70E2-B64A95E27736}"/>
              </a:ext>
            </a:extLst>
          </p:cNvPr>
          <p:cNvSpPr txBox="1"/>
          <p:nvPr/>
        </p:nvSpPr>
        <p:spPr>
          <a:xfrm>
            <a:off x="0" y="523220"/>
            <a:ext cx="4744528" cy="1200329"/>
          </a:xfrm>
          <a:prstGeom prst="rect">
            <a:avLst/>
          </a:prstGeom>
          <a:noFill/>
        </p:spPr>
        <p:txBody>
          <a:bodyPr wrap="square" rtlCol="0">
            <a:spAutoFit/>
          </a:bodyPr>
          <a:lstStyle/>
          <a:p>
            <a:r>
              <a:rPr lang="en-US" altLang="zh-CN" sz="2400" dirty="0"/>
              <a:t>2.1 </a:t>
            </a:r>
            <a:r>
              <a:rPr lang="zh-CN" altLang="en-US" sz="2400" dirty="0"/>
              <a:t>文献搜索</a:t>
            </a:r>
            <a:endParaRPr lang="en-US" altLang="zh-CN" sz="2400" dirty="0"/>
          </a:p>
          <a:p>
            <a:endParaRPr lang="en-US" altLang="zh-CN" sz="2400" dirty="0"/>
          </a:p>
          <a:p>
            <a:r>
              <a:rPr lang="en-US" altLang="zh-CN" sz="2400" dirty="0"/>
              <a:t>2.1.3 </a:t>
            </a:r>
            <a:r>
              <a:rPr lang="zh-CN" altLang="en-US" sz="2400" dirty="0"/>
              <a:t>搜索策略</a:t>
            </a:r>
            <a:endParaRPr lang="en-US" altLang="zh-CN" sz="2400" dirty="0"/>
          </a:p>
        </p:txBody>
      </p:sp>
      <p:sp>
        <p:nvSpPr>
          <p:cNvPr id="3" name="文本框 2">
            <a:extLst>
              <a:ext uri="{FF2B5EF4-FFF2-40B4-BE49-F238E27FC236}">
                <a16:creationId xmlns:a16="http://schemas.microsoft.com/office/drawing/2014/main" id="{5AD29A61-B2C8-FB00-34E1-EBA1D6494FEE}"/>
              </a:ext>
            </a:extLst>
          </p:cNvPr>
          <p:cNvSpPr txBox="1"/>
          <p:nvPr/>
        </p:nvSpPr>
        <p:spPr>
          <a:xfrm>
            <a:off x="1" y="1723549"/>
            <a:ext cx="10328694" cy="4893647"/>
          </a:xfrm>
          <a:prstGeom prst="rect">
            <a:avLst/>
          </a:prstGeom>
          <a:noFill/>
        </p:spPr>
        <p:txBody>
          <a:bodyPr wrap="square" rtlCol="0">
            <a:spAutoFit/>
          </a:bodyPr>
          <a:lstStyle/>
          <a:p>
            <a:r>
              <a:rPr lang="zh-CN" altLang="en-US" sz="2400" b="1" dirty="0"/>
              <a:t>搜索词</a:t>
            </a:r>
            <a:endParaRPr lang="en-US" altLang="zh-CN" sz="2400" b="1" dirty="0"/>
          </a:p>
          <a:p>
            <a:endParaRPr lang="en-US" altLang="zh-CN" sz="2400" dirty="0"/>
          </a:p>
          <a:p>
            <a:r>
              <a:rPr lang="zh-CN" altLang="en-US" sz="2400" b="1" dirty="0"/>
              <a:t>查全</a:t>
            </a:r>
            <a:endParaRPr lang="en-US" altLang="zh-CN" sz="2400" b="1" dirty="0"/>
          </a:p>
          <a:p>
            <a:r>
              <a:rPr lang="zh-CN" altLang="en-US" sz="2400" dirty="0"/>
              <a:t>更广泛的上位词、可能的同义词、近义词、缩写及不同拼写</a:t>
            </a:r>
            <a:endParaRPr lang="en-US" altLang="zh-CN" sz="2400" dirty="0"/>
          </a:p>
          <a:p>
            <a:endParaRPr lang="en-US" altLang="zh-CN" sz="2400" dirty="0"/>
          </a:p>
          <a:p>
            <a:r>
              <a:rPr lang="zh-CN" altLang="en-US" sz="2400" dirty="0"/>
              <a:t>研究初期、撰写综述、系统评价时，需要尽可能找到所有相关文献</a:t>
            </a:r>
            <a:endParaRPr lang="en-US" altLang="zh-CN" sz="2400" dirty="0"/>
          </a:p>
          <a:p>
            <a:endParaRPr lang="en-US" altLang="zh-CN" sz="2400" dirty="0"/>
          </a:p>
          <a:p>
            <a:r>
              <a:rPr lang="zh-CN" altLang="en-US" sz="2400" b="1" dirty="0"/>
              <a:t>查准</a:t>
            </a:r>
            <a:endParaRPr lang="en-US" altLang="zh-CN" sz="2400" b="1" dirty="0"/>
          </a:p>
          <a:p>
            <a:r>
              <a:rPr lang="zh-CN" altLang="en-US" sz="2400" dirty="0"/>
              <a:t>更具体、更专业的下位词，增加限定条件（如方法、材料、对象）</a:t>
            </a:r>
            <a:endParaRPr lang="en-US" altLang="zh-CN" sz="2400" dirty="0"/>
          </a:p>
          <a:p>
            <a:endParaRPr lang="en-US" altLang="zh-CN" sz="2400" dirty="0"/>
          </a:p>
          <a:p>
            <a:r>
              <a:rPr lang="zh-CN" altLang="en-US" sz="2400" dirty="0"/>
              <a:t>研究后期、寻找特定方法或证据时，需要快速定位最相关的核心文献</a:t>
            </a:r>
            <a:endParaRPr lang="en-US" altLang="zh-CN" sz="2400" dirty="0"/>
          </a:p>
          <a:p>
            <a:endParaRPr lang="en-US" altLang="zh-CN" sz="2400" dirty="0"/>
          </a:p>
          <a:p>
            <a:r>
              <a:rPr lang="zh-CN" altLang="en-US" sz="2400" dirty="0"/>
              <a:t>或直接篇名</a:t>
            </a:r>
          </a:p>
        </p:txBody>
      </p:sp>
    </p:spTree>
    <p:extLst>
      <p:ext uri="{BB962C8B-B14F-4D97-AF65-F5344CB8AC3E}">
        <p14:creationId xmlns:p14="http://schemas.microsoft.com/office/powerpoint/2010/main" val="364940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7073F-A379-6F97-F48C-90D7B00C4A29}"/>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2F082829-8124-1DDB-9117-4DA2129E5A8B}"/>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D1DBE932-D22E-30ED-704D-168854A19CA6}"/>
              </a:ext>
            </a:extLst>
          </p:cNvPr>
          <p:cNvSpPr txBox="1"/>
          <p:nvPr/>
        </p:nvSpPr>
        <p:spPr>
          <a:xfrm>
            <a:off x="0" y="523220"/>
            <a:ext cx="4744528" cy="461665"/>
          </a:xfrm>
          <a:prstGeom prst="rect">
            <a:avLst/>
          </a:prstGeom>
          <a:noFill/>
        </p:spPr>
        <p:txBody>
          <a:bodyPr wrap="square" rtlCol="0">
            <a:spAutoFit/>
          </a:bodyPr>
          <a:lstStyle/>
          <a:p>
            <a:r>
              <a:rPr lang="en-US" altLang="zh-CN" sz="2400" dirty="0"/>
              <a:t>2.1 </a:t>
            </a:r>
            <a:r>
              <a:rPr lang="zh-CN" altLang="en-US" sz="2400" dirty="0"/>
              <a:t>文献搜索</a:t>
            </a:r>
            <a:r>
              <a:rPr lang="en-US" altLang="zh-CN" sz="2400" dirty="0"/>
              <a:t> - 2.1.3 </a:t>
            </a:r>
            <a:r>
              <a:rPr lang="zh-CN" altLang="en-US" sz="2400" dirty="0"/>
              <a:t>搜索策略</a:t>
            </a:r>
            <a:endParaRPr lang="en-US" altLang="zh-CN" sz="2400" dirty="0"/>
          </a:p>
        </p:txBody>
      </p:sp>
      <p:pic>
        <p:nvPicPr>
          <p:cNvPr id="6" name="图片 5">
            <a:extLst>
              <a:ext uri="{FF2B5EF4-FFF2-40B4-BE49-F238E27FC236}">
                <a16:creationId xmlns:a16="http://schemas.microsoft.com/office/drawing/2014/main" id="{903553D6-9F64-E1C4-01E1-C90FD0CB3C68}"/>
              </a:ext>
            </a:extLst>
          </p:cNvPr>
          <p:cNvPicPr>
            <a:picLocks noChangeAspect="1"/>
          </p:cNvPicPr>
          <p:nvPr/>
        </p:nvPicPr>
        <p:blipFill>
          <a:blip r:embed="rId2">
            <a:extLst>
              <a:ext uri="{28A0092B-C50C-407E-A947-70E740481C1C}">
                <a14:useLocalDpi xmlns:a14="http://schemas.microsoft.com/office/drawing/2010/main" val="0"/>
              </a:ext>
            </a:extLst>
          </a:blip>
          <a:srcRect l="4305" t="20838" r="4246"/>
          <a:stretch>
            <a:fillRect/>
          </a:stretch>
        </p:blipFill>
        <p:spPr>
          <a:xfrm>
            <a:off x="1" y="984885"/>
            <a:ext cx="12192000" cy="5873115"/>
          </a:xfrm>
          <a:prstGeom prst="rect">
            <a:avLst/>
          </a:prstGeom>
        </p:spPr>
      </p:pic>
    </p:spTree>
    <p:extLst>
      <p:ext uri="{BB962C8B-B14F-4D97-AF65-F5344CB8AC3E}">
        <p14:creationId xmlns:p14="http://schemas.microsoft.com/office/powerpoint/2010/main" val="1393202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57FF5-3431-73CA-BE79-0C9F79D49F7D}"/>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83B9D5AE-1957-9D15-1B1B-9DCEC2682AF2}"/>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B35B7A81-352C-2549-C5B6-7B535AEF1FDC}"/>
              </a:ext>
            </a:extLst>
          </p:cNvPr>
          <p:cNvSpPr txBox="1"/>
          <p:nvPr/>
        </p:nvSpPr>
        <p:spPr>
          <a:xfrm>
            <a:off x="0" y="523220"/>
            <a:ext cx="4744528" cy="461665"/>
          </a:xfrm>
          <a:prstGeom prst="rect">
            <a:avLst/>
          </a:prstGeom>
          <a:noFill/>
        </p:spPr>
        <p:txBody>
          <a:bodyPr wrap="square" rtlCol="0">
            <a:spAutoFit/>
          </a:bodyPr>
          <a:lstStyle/>
          <a:p>
            <a:r>
              <a:rPr lang="en-US" altLang="zh-CN" sz="2400" dirty="0"/>
              <a:t>2.1 </a:t>
            </a:r>
            <a:r>
              <a:rPr lang="zh-CN" altLang="en-US" sz="2400" dirty="0"/>
              <a:t>文献搜索</a:t>
            </a:r>
            <a:r>
              <a:rPr lang="en-US" altLang="zh-CN" sz="2400" dirty="0"/>
              <a:t> - 2.1.3 </a:t>
            </a:r>
            <a:r>
              <a:rPr lang="zh-CN" altLang="en-US" sz="2400" dirty="0"/>
              <a:t>搜索策略</a:t>
            </a:r>
            <a:endParaRPr lang="en-US" altLang="zh-CN" sz="2400" dirty="0"/>
          </a:p>
        </p:txBody>
      </p:sp>
      <p:pic>
        <p:nvPicPr>
          <p:cNvPr id="8" name="图片 7">
            <a:extLst>
              <a:ext uri="{FF2B5EF4-FFF2-40B4-BE49-F238E27FC236}">
                <a16:creationId xmlns:a16="http://schemas.microsoft.com/office/drawing/2014/main" id="{91646AFD-BC54-FF2F-A25C-86F23547E528}"/>
              </a:ext>
            </a:extLst>
          </p:cNvPr>
          <p:cNvPicPr>
            <a:picLocks noChangeAspect="1"/>
          </p:cNvPicPr>
          <p:nvPr/>
        </p:nvPicPr>
        <p:blipFill>
          <a:blip r:embed="rId2">
            <a:extLst>
              <a:ext uri="{28A0092B-C50C-407E-A947-70E740481C1C}">
                <a14:useLocalDpi xmlns:a14="http://schemas.microsoft.com/office/drawing/2010/main" val="0"/>
              </a:ext>
            </a:extLst>
          </a:blip>
          <a:srcRect t="14092" r="1325"/>
          <a:stretch>
            <a:fillRect/>
          </a:stretch>
        </p:blipFill>
        <p:spPr>
          <a:xfrm>
            <a:off x="0" y="984885"/>
            <a:ext cx="12188174" cy="5873115"/>
          </a:xfrm>
          <a:prstGeom prst="rect">
            <a:avLst/>
          </a:prstGeom>
        </p:spPr>
      </p:pic>
    </p:spTree>
    <p:extLst>
      <p:ext uri="{BB962C8B-B14F-4D97-AF65-F5344CB8AC3E}">
        <p14:creationId xmlns:p14="http://schemas.microsoft.com/office/powerpoint/2010/main" val="421401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60F88-A9D7-4BB9-CFA7-BC6DE708BB26}"/>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E6DBDD48-F7F1-EDF7-75C5-DCD0823A5590}"/>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30A51ABB-C041-F225-D18B-1920B7CBBD50}"/>
              </a:ext>
            </a:extLst>
          </p:cNvPr>
          <p:cNvSpPr txBox="1"/>
          <p:nvPr/>
        </p:nvSpPr>
        <p:spPr>
          <a:xfrm>
            <a:off x="0" y="523220"/>
            <a:ext cx="4744528" cy="1200329"/>
          </a:xfrm>
          <a:prstGeom prst="rect">
            <a:avLst/>
          </a:prstGeom>
          <a:noFill/>
        </p:spPr>
        <p:txBody>
          <a:bodyPr wrap="square" rtlCol="0">
            <a:spAutoFit/>
          </a:bodyPr>
          <a:lstStyle/>
          <a:p>
            <a:r>
              <a:rPr lang="en-US" altLang="zh-CN" sz="2400" dirty="0"/>
              <a:t>2.1 </a:t>
            </a:r>
            <a:r>
              <a:rPr lang="zh-CN" altLang="en-US" sz="2400" dirty="0"/>
              <a:t>文献搜索</a:t>
            </a:r>
            <a:endParaRPr lang="en-US" altLang="zh-CN" sz="2400" dirty="0"/>
          </a:p>
          <a:p>
            <a:endParaRPr lang="en-US" altLang="zh-CN" sz="2400" dirty="0"/>
          </a:p>
          <a:p>
            <a:r>
              <a:rPr lang="en-US" altLang="zh-CN" sz="2400" dirty="0"/>
              <a:t>2.1.3 </a:t>
            </a:r>
            <a:r>
              <a:rPr lang="zh-CN" altLang="en-US" sz="2400" dirty="0"/>
              <a:t>搜索策略</a:t>
            </a:r>
            <a:endParaRPr lang="en-US" altLang="zh-CN" sz="2400" dirty="0"/>
          </a:p>
        </p:txBody>
      </p:sp>
      <p:pic>
        <p:nvPicPr>
          <p:cNvPr id="6" name="图片 5">
            <a:extLst>
              <a:ext uri="{FF2B5EF4-FFF2-40B4-BE49-F238E27FC236}">
                <a16:creationId xmlns:a16="http://schemas.microsoft.com/office/drawing/2014/main" id="{B98B9918-3D71-346C-4EDA-23A7AAC13791}"/>
              </a:ext>
            </a:extLst>
          </p:cNvPr>
          <p:cNvPicPr>
            <a:picLocks noChangeAspect="1"/>
          </p:cNvPicPr>
          <p:nvPr/>
        </p:nvPicPr>
        <p:blipFill>
          <a:blip r:embed="rId2">
            <a:extLst>
              <a:ext uri="{28A0092B-C50C-407E-A947-70E740481C1C}">
                <a14:useLocalDpi xmlns:a14="http://schemas.microsoft.com/office/drawing/2010/main" val="0"/>
              </a:ext>
            </a:extLst>
          </a:blip>
          <a:srcRect l="715" r="5787"/>
          <a:stretch>
            <a:fillRect/>
          </a:stretch>
        </p:blipFill>
        <p:spPr>
          <a:xfrm>
            <a:off x="3922143" y="0"/>
            <a:ext cx="8269857" cy="6113278"/>
          </a:xfrm>
          <a:prstGeom prst="rect">
            <a:avLst/>
          </a:prstGeom>
        </p:spPr>
      </p:pic>
      <p:sp>
        <p:nvSpPr>
          <p:cNvPr id="8" name="矩形 7">
            <a:extLst>
              <a:ext uri="{FF2B5EF4-FFF2-40B4-BE49-F238E27FC236}">
                <a16:creationId xmlns:a16="http://schemas.microsoft.com/office/drawing/2014/main" id="{A5F8C68B-6FB7-DB63-24E3-12A4733ECF6A}"/>
              </a:ext>
            </a:extLst>
          </p:cNvPr>
          <p:cNvSpPr/>
          <p:nvPr/>
        </p:nvSpPr>
        <p:spPr>
          <a:xfrm>
            <a:off x="4180936" y="1046672"/>
            <a:ext cx="1679275" cy="197832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2B7E80EE-5D18-9F96-CFC7-135EDDB9BD5E}"/>
              </a:ext>
            </a:extLst>
          </p:cNvPr>
          <p:cNvSpPr txBox="1"/>
          <p:nvPr/>
        </p:nvSpPr>
        <p:spPr>
          <a:xfrm>
            <a:off x="3151517" y="1308050"/>
            <a:ext cx="1029419" cy="830997"/>
          </a:xfrm>
          <a:prstGeom prst="rect">
            <a:avLst/>
          </a:prstGeom>
          <a:noFill/>
        </p:spPr>
        <p:txBody>
          <a:bodyPr wrap="square" rtlCol="0">
            <a:spAutoFit/>
          </a:bodyPr>
          <a:lstStyle/>
          <a:p>
            <a:r>
              <a:rPr lang="zh-CN" altLang="en-US" sz="2400" dirty="0"/>
              <a:t>时间范围</a:t>
            </a:r>
          </a:p>
        </p:txBody>
      </p:sp>
      <p:sp>
        <p:nvSpPr>
          <p:cNvPr id="10" name="矩形 9">
            <a:extLst>
              <a:ext uri="{FF2B5EF4-FFF2-40B4-BE49-F238E27FC236}">
                <a16:creationId xmlns:a16="http://schemas.microsoft.com/office/drawing/2014/main" id="{48DEF13E-FDDF-BEF5-70F7-F30E020798A6}"/>
              </a:ext>
            </a:extLst>
          </p:cNvPr>
          <p:cNvSpPr/>
          <p:nvPr/>
        </p:nvSpPr>
        <p:spPr>
          <a:xfrm>
            <a:off x="4180936" y="3225412"/>
            <a:ext cx="1679275" cy="47244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4B076F35-232F-AE64-CA02-BCD4907E42ED}"/>
              </a:ext>
            </a:extLst>
          </p:cNvPr>
          <p:cNvSpPr txBox="1"/>
          <p:nvPr/>
        </p:nvSpPr>
        <p:spPr>
          <a:xfrm>
            <a:off x="3151517" y="3225412"/>
            <a:ext cx="940280" cy="461665"/>
          </a:xfrm>
          <a:prstGeom prst="rect">
            <a:avLst/>
          </a:prstGeom>
          <a:noFill/>
        </p:spPr>
        <p:txBody>
          <a:bodyPr wrap="square" rtlCol="0">
            <a:spAutoFit/>
          </a:bodyPr>
          <a:lstStyle/>
          <a:p>
            <a:r>
              <a:rPr lang="zh-CN" altLang="en-US" sz="2400" dirty="0"/>
              <a:t>排序</a:t>
            </a:r>
          </a:p>
        </p:txBody>
      </p:sp>
      <p:sp>
        <p:nvSpPr>
          <p:cNvPr id="12" name="矩形 11">
            <a:extLst>
              <a:ext uri="{FF2B5EF4-FFF2-40B4-BE49-F238E27FC236}">
                <a16:creationId xmlns:a16="http://schemas.microsoft.com/office/drawing/2014/main" id="{E9D5C45C-9C14-0E0F-6558-16D6D2C3EFDD}"/>
              </a:ext>
            </a:extLst>
          </p:cNvPr>
          <p:cNvSpPr/>
          <p:nvPr/>
        </p:nvSpPr>
        <p:spPr>
          <a:xfrm>
            <a:off x="4180936" y="3816025"/>
            <a:ext cx="1679275" cy="118154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36B6F2A8-464B-B844-DB80-1A9BE43848FA}"/>
              </a:ext>
            </a:extLst>
          </p:cNvPr>
          <p:cNvSpPr txBox="1"/>
          <p:nvPr/>
        </p:nvSpPr>
        <p:spPr>
          <a:xfrm>
            <a:off x="3151516" y="4069180"/>
            <a:ext cx="1029419" cy="830997"/>
          </a:xfrm>
          <a:prstGeom prst="rect">
            <a:avLst/>
          </a:prstGeom>
          <a:noFill/>
        </p:spPr>
        <p:txBody>
          <a:bodyPr wrap="square" rtlCol="0">
            <a:spAutoFit/>
          </a:bodyPr>
          <a:lstStyle/>
          <a:p>
            <a:r>
              <a:rPr lang="zh-CN" altLang="en-US" sz="2400" dirty="0"/>
              <a:t>文献分类</a:t>
            </a:r>
          </a:p>
        </p:txBody>
      </p:sp>
    </p:spTree>
    <p:extLst>
      <p:ext uri="{BB962C8B-B14F-4D97-AF65-F5344CB8AC3E}">
        <p14:creationId xmlns:p14="http://schemas.microsoft.com/office/powerpoint/2010/main" val="2616355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B3A52-AA46-DB0A-84A7-64EEEC4D85BB}"/>
            </a:ext>
          </a:extLst>
        </p:cNvPr>
        <p:cNvGrpSpPr/>
        <p:nvPr/>
      </p:nvGrpSpPr>
      <p:grpSpPr>
        <a:xfrm>
          <a:off x="0" y="0"/>
          <a:ext cx="0" cy="0"/>
          <a:chOff x="0" y="0"/>
          <a:chExt cx="0" cy="0"/>
        </a:xfrm>
      </p:grpSpPr>
      <p:pic>
        <p:nvPicPr>
          <p:cNvPr id="11" name="图片 10">
            <a:extLst>
              <a:ext uri="{FF2B5EF4-FFF2-40B4-BE49-F238E27FC236}">
                <a16:creationId xmlns:a16="http://schemas.microsoft.com/office/drawing/2014/main" id="{E3F8C52D-520E-DAF3-6627-ADE3B5A4A7D8}"/>
              </a:ext>
            </a:extLst>
          </p:cNvPr>
          <p:cNvPicPr>
            <a:picLocks noChangeAspect="1"/>
          </p:cNvPicPr>
          <p:nvPr/>
        </p:nvPicPr>
        <p:blipFill>
          <a:blip r:embed="rId2">
            <a:extLst>
              <a:ext uri="{28A0092B-C50C-407E-A947-70E740481C1C}">
                <a14:useLocalDpi xmlns:a14="http://schemas.microsoft.com/office/drawing/2010/main" val="0"/>
              </a:ext>
            </a:extLst>
          </a:blip>
          <a:srcRect l="6658" r="5627" b="5130"/>
          <a:stretch>
            <a:fillRect/>
          </a:stretch>
        </p:blipFill>
        <p:spPr>
          <a:xfrm>
            <a:off x="342409" y="2294626"/>
            <a:ext cx="5629063" cy="4563374"/>
          </a:xfrm>
          <a:prstGeom prst="rect">
            <a:avLst/>
          </a:prstGeom>
        </p:spPr>
      </p:pic>
      <p:sp>
        <p:nvSpPr>
          <p:cNvPr id="4" name="文本框 3">
            <a:extLst>
              <a:ext uri="{FF2B5EF4-FFF2-40B4-BE49-F238E27FC236}">
                <a16:creationId xmlns:a16="http://schemas.microsoft.com/office/drawing/2014/main" id="{360FDF3F-875E-D432-4E83-482AA33F48F4}"/>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F0ED307C-D558-EFBD-EEAD-25BC6197C5CD}"/>
              </a:ext>
            </a:extLst>
          </p:cNvPr>
          <p:cNvSpPr txBox="1"/>
          <p:nvPr/>
        </p:nvSpPr>
        <p:spPr>
          <a:xfrm>
            <a:off x="0" y="523220"/>
            <a:ext cx="5612921" cy="1569660"/>
          </a:xfrm>
          <a:prstGeom prst="rect">
            <a:avLst/>
          </a:prstGeom>
          <a:noFill/>
        </p:spPr>
        <p:txBody>
          <a:bodyPr wrap="square" rtlCol="0">
            <a:spAutoFit/>
          </a:bodyPr>
          <a:lstStyle/>
          <a:p>
            <a:r>
              <a:rPr lang="en-US" altLang="zh-CN" sz="2400" dirty="0"/>
              <a:t>2.1 </a:t>
            </a:r>
            <a:r>
              <a:rPr lang="zh-CN" altLang="en-US" sz="2400" dirty="0"/>
              <a:t>文献搜索</a:t>
            </a:r>
            <a:r>
              <a:rPr lang="en-US" altLang="zh-CN" sz="2400" dirty="0"/>
              <a:t> - 2.1.3 </a:t>
            </a:r>
            <a:r>
              <a:rPr lang="zh-CN" altLang="en-US" sz="2400" dirty="0"/>
              <a:t>搜索策略</a:t>
            </a:r>
          </a:p>
          <a:p>
            <a:endParaRPr lang="en-US" altLang="zh-CN" sz="2400" dirty="0"/>
          </a:p>
          <a:p>
            <a:r>
              <a:rPr lang="en-US" altLang="zh-CN" sz="2400" dirty="0"/>
              <a:t>Allow you to receive notifications for new research matching your search criteria</a:t>
            </a:r>
            <a:endParaRPr lang="zh-CN" altLang="en-US" sz="2400" dirty="0"/>
          </a:p>
        </p:txBody>
      </p:sp>
      <p:pic>
        <p:nvPicPr>
          <p:cNvPr id="13" name="图片 12">
            <a:extLst>
              <a:ext uri="{FF2B5EF4-FFF2-40B4-BE49-F238E27FC236}">
                <a16:creationId xmlns:a16="http://schemas.microsoft.com/office/drawing/2014/main" id="{351DDCBA-A567-3812-91DA-CAFBE518C54F}"/>
              </a:ext>
            </a:extLst>
          </p:cNvPr>
          <p:cNvPicPr>
            <a:picLocks noChangeAspect="1"/>
          </p:cNvPicPr>
          <p:nvPr/>
        </p:nvPicPr>
        <p:blipFill>
          <a:blip r:embed="rId3">
            <a:extLst>
              <a:ext uri="{28A0092B-C50C-407E-A947-70E740481C1C}">
                <a14:useLocalDpi xmlns:a14="http://schemas.microsoft.com/office/drawing/2010/main" val="0"/>
              </a:ext>
            </a:extLst>
          </a:blip>
          <a:srcRect r="9070"/>
          <a:stretch>
            <a:fillRect/>
          </a:stretch>
        </p:blipFill>
        <p:spPr>
          <a:xfrm>
            <a:off x="6021062" y="0"/>
            <a:ext cx="6170938" cy="6858000"/>
          </a:xfrm>
          <a:prstGeom prst="rect">
            <a:avLst/>
          </a:prstGeom>
        </p:spPr>
      </p:pic>
    </p:spTree>
    <p:extLst>
      <p:ext uri="{BB962C8B-B14F-4D97-AF65-F5344CB8AC3E}">
        <p14:creationId xmlns:p14="http://schemas.microsoft.com/office/powerpoint/2010/main" val="3742113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0BFA6-C56B-346D-79DB-8A537A4225FF}"/>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B9CE6EA1-C643-1AB9-60F7-C7699D68E528}"/>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4A906C68-1F98-B2AF-EA45-5E79F9B3D065}"/>
              </a:ext>
            </a:extLst>
          </p:cNvPr>
          <p:cNvSpPr txBox="1"/>
          <p:nvPr/>
        </p:nvSpPr>
        <p:spPr>
          <a:xfrm>
            <a:off x="0" y="523220"/>
            <a:ext cx="5612921" cy="1938992"/>
          </a:xfrm>
          <a:prstGeom prst="rect">
            <a:avLst/>
          </a:prstGeom>
          <a:noFill/>
        </p:spPr>
        <p:txBody>
          <a:bodyPr wrap="square" rtlCol="0">
            <a:spAutoFit/>
          </a:bodyPr>
          <a:lstStyle/>
          <a:p>
            <a:r>
              <a:rPr lang="en-US" altLang="zh-CN" sz="2400" dirty="0"/>
              <a:t>2.1 </a:t>
            </a:r>
            <a:r>
              <a:rPr lang="zh-CN" altLang="en-US" sz="2400" dirty="0"/>
              <a:t>文献搜索</a:t>
            </a:r>
            <a:endParaRPr lang="en-US" altLang="zh-CN" sz="2400" dirty="0"/>
          </a:p>
          <a:p>
            <a:endParaRPr lang="en-US" altLang="zh-CN" sz="2400" dirty="0"/>
          </a:p>
          <a:p>
            <a:r>
              <a:rPr lang="en-US" altLang="zh-CN" sz="2400" dirty="0"/>
              <a:t>2.1.4 </a:t>
            </a:r>
            <a:r>
              <a:rPr lang="zh-CN" altLang="en-US" sz="2400" dirty="0"/>
              <a:t>文献追踪 </a:t>
            </a:r>
            <a:r>
              <a:rPr lang="en-US" altLang="zh-CN" sz="2400" dirty="0"/>
              <a:t>– </a:t>
            </a:r>
            <a:r>
              <a:rPr lang="zh-CN" altLang="en-US" sz="2400" dirty="0"/>
              <a:t>单位主页</a:t>
            </a:r>
            <a:r>
              <a:rPr lang="en-US" altLang="zh-CN" sz="2400" dirty="0"/>
              <a:t>/</a:t>
            </a:r>
            <a:r>
              <a:rPr lang="zh-CN" altLang="en-US" sz="2400" dirty="0"/>
              <a:t>独立网站</a:t>
            </a:r>
            <a:endParaRPr lang="en-US" altLang="zh-CN" sz="2400" dirty="0"/>
          </a:p>
          <a:p>
            <a:endParaRPr lang="en-US" altLang="zh-CN" sz="2400" dirty="0"/>
          </a:p>
          <a:p>
            <a:endParaRPr lang="en-US" altLang="zh-CN" sz="2400" dirty="0"/>
          </a:p>
        </p:txBody>
      </p:sp>
      <p:pic>
        <p:nvPicPr>
          <p:cNvPr id="15" name="图片 14">
            <a:extLst>
              <a:ext uri="{FF2B5EF4-FFF2-40B4-BE49-F238E27FC236}">
                <a16:creationId xmlns:a16="http://schemas.microsoft.com/office/drawing/2014/main" id="{C15FAAF3-4498-F84D-79E6-936D1E290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9996" y="0"/>
            <a:ext cx="7292003" cy="4445479"/>
          </a:xfrm>
          <a:prstGeom prst="rect">
            <a:avLst/>
          </a:prstGeom>
        </p:spPr>
      </p:pic>
      <p:pic>
        <p:nvPicPr>
          <p:cNvPr id="12" name="图片 11">
            <a:extLst>
              <a:ext uri="{FF2B5EF4-FFF2-40B4-BE49-F238E27FC236}">
                <a16:creationId xmlns:a16="http://schemas.microsoft.com/office/drawing/2014/main" id="{E4836599-AC61-A751-7D57-1DE577E7108F}"/>
              </a:ext>
            </a:extLst>
          </p:cNvPr>
          <p:cNvPicPr>
            <a:picLocks noChangeAspect="1"/>
          </p:cNvPicPr>
          <p:nvPr/>
        </p:nvPicPr>
        <p:blipFill>
          <a:blip r:embed="rId3">
            <a:extLst>
              <a:ext uri="{28A0092B-C50C-407E-A947-70E740481C1C}">
                <a14:useLocalDpi xmlns:a14="http://schemas.microsoft.com/office/drawing/2010/main" val="0"/>
              </a:ext>
            </a:extLst>
          </a:blip>
          <a:srcRect r="1181"/>
          <a:stretch>
            <a:fillRect/>
          </a:stretch>
        </p:blipFill>
        <p:spPr>
          <a:xfrm>
            <a:off x="0" y="2001328"/>
            <a:ext cx="6435306" cy="4856671"/>
          </a:xfrm>
          <a:prstGeom prst="rect">
            <a:avLst/>
          </a:prstGeom>
        </p:spPr>
      </p:pic>
    </p:spTree>
    <p:extLst>
      <p:ext uri="{BB962C8B-B14F-4D97-AF65-F5344CB8AC3E}">
        <p14:creationId xmlns:p14="http://schemas.microsoft.com/office/powerpoint/2010/main" val="2448438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85281-15F4-AA37-5F5D-95C4617AD503}"/>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9A124962-7F04-385F-88E9-D4D6E3F4B05D}"/>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14106832-C2B2-78DC-C00D-10A6CAB92C59}"/>
              </a:ext>
            </a:extLst>
          </p:cNvPr>
          <p:cNvSpPr txBox="1"/>
          <p:nvPr/>
        </p:nvSpPr>
        <p:spPr>
          <a:xfrm>
            <a:off x="0" y="523220"/>
            <a:ext cx="7919049" cy="461665"/>
          </a:xfrm>
          <a:prstGeom prst="rect">
            <a:avLst/>
          </a:prstGeom>
          <a:noFill/>
        </p:spPr>
        <p:txBody>
          <a:bodyPr wrap="square" rtlCol="0">
            <a:spAutoFit/>
          </a:bodyPr>
          <a:lstStyle/>
          <a:p>
            <a:r>
              <a:rPr lang="en-US" altLang="zh-CN" sz="2400" dirty="0"/>
              <a:t>2.1 </a:t>
            </a:r>
            <a:r>
              <a:rPr lang="zh-CN" altLang="en-US" sz="2400" dirty="0"/>
              <a:t>文献搜索 </a:t>
            </a:r>
            <a:r>
              <a:rPr lang="en-US" altLang="zh-CN" sz="2400" dirty="0"/>
              <a:t>- 2.1.4 </a:t>
            </a:r>
            <a:r>
              <a:rPr lang="zh-CN" altLang="en-US" sz="2400" dirty="0"/>
              <a:t>文献追踪 </a:t>
            </a:r>
            <a:r>
              <a:rPr lang="en-US" altLang="zh-CN" sz="2400" dirty="0"/>
              <a:t>– Google Scholar</a:t>
            </a:r>
            <a:r>
              <a:rPr lang="zh-CN" altLang="en-US" sz="2400" dirty="0"/>
              <a:t>主页</a:t>
            </a:r>
            <a:endParaRPr lang="en-US" altLang="zh-CN" sz="2400" dirty="0"/>
          </a:p>
        </p:txBody>
      </p:sp>
      <p:pic>
        <p:nvPicPr>
          <p:cNvPr id="3" name="图片 2">
            <a:extLst>
              <a:ext uri="{FF2B5EF4-FFF2-40B4-BE49-F238E27FC236}">
                <a16:creationId xmlns:a16="http://schemas.microsoft.com/office/drawing/2014/main" id="{CC19498E-58DD-1077-AA92-D287EC817D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723" y="984884"/>
            <a:ext cx="10158553" cy="5873115"/>
          </a:xfrm>
          <a:prstGeom prst="rect">
            <a:avLst/>
          </a:prstGeom>
        </p:spPr>
      </p:pic>
    </p:spTree>
    <p:extLst>
      <p:ext uri="{BB962C8B-B14F-4D97-AF65-F5344CB8AC3E}">
        <p14:creationId xmlns:p14="http://schemas.microsoft.com/office/powerpoint/2010/main" val="2873021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62318-17D6-986F-B359-712355AD06D7}"/>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BABBC56F-704C-6A74-66A7-7255F3A78075}"/>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2E89B5DC-33C9-6E62-E72A-E68FA14B5849}"/>
              </a:ext>
            </a:extLst>
          </p:cNvPr>
          <p:cNvSpPr txBox="1"/>
          <p:nvPr/>
        </p:nvSpPr>
        <p:spPr>
          <a:xfrm>
            <a:off x="0" y="523220"/>
            <a:ext cx="12002219" cy="830997"/>
          </a:xfrm>
          <a:prstGeom prst="rect">
            <a:avLst/>
          </a:prstGeom>
          <a:noFill/>
        </p:spPr>
        <p:txBody>
          <a:bodyPr wrap="square" rtlCol="0">
            <a:spAutoFit/>
          </a:bodyPr>
          <a:lstStyle/>
          <a:p>
            <a:r>
              <a:rPr lang="en-US" altLang="zh-CN" sz="2400" dirty="0"/>
              <a:t>2.1 </a:t>
            </a:r>
            <a:r>
              <a:rPr lang="zh-CN" altLang="en-US" sz="2400" dirty="0"/>
              <a:t>文献搜索</a:t>
            </a:r>
            <a:r>
              <a:rPr lang="en-US" altLang="zh-CN" sz="2400" dirty="0"/>
              <a:t> - 2.1.4 </a:t>
            </a:r>
            <a:r>
              <a:rPr lang="zh-CN" altLang="en-US" sz="2400" dirty="0"/>
              <a:t>文献追踪 </a:t>
            </a:r>
            <a:r>
              <a:rPr lang="en-US" altLang="zh-CN" sz="2400" dirty="0"/>
              <a:t>– ResearchGate	</a:t>
            </a:r>
            <a:r>
              <a:rPr lang="en-US" altLang="zh-CN" sz="2400" dirty="0">
                <a:hlinkClick r:id="rId2"/>
              </a:rPr>
              <a:t>https://www.researchgate.net/</a:t>
            </a:r>
            <a:endParaRPr lang="en-US" altLang="zh-CN" sz="2400" dirty="0"/>
          </a:p>
          <a:p>
            <a:endParaRPr lang="en-US" altLang="zh-CN" sz="2400" dirty="0"/>
          </a:p>
        </p:txBody>
      </p:sp>
      <p:pic>
        <p:nvPicPr>
          <p:cNvPr id="6" name="图片 5">
            <a:extLst>
              <a:ext uri="{FF2B5EF4-FFF2-40B4-BE49-F238E27FC236}">
                <a16:creationId xmlns:a16="http://schemas.microsoft.com/office/drawing/2014/main" id="{D50F0D8A-75D7-86C2-5F46-BCBB28EB2E0C}"/>
              </a:ext>
            </a:extLst>
          </p:cNvPr>
          <p:cNvPicPr>
            <a:picLocks noChangeAspect="1"/>
          </p:cNvPicPr>
          <p:nvPr/>
        </p:nvPicPr>
        <p:blipFill>
          <a:blip r:embed="rId3">
            <a:extLst>
              <a:ext uri="{28A0092B-C50C-407E-A947-70E740481C1C}">
                <a14:useLocalDpi xmlns:a14="http://schemas.microsoft.com/office/drawing/2010/main" val="0"/>
              </a:ext>
            </a:extLst>
          </a:blip>
          <a:srcRect l="2124" t="3942"/>
          <a:stretch>
            <a:fillRect/>
          </a:stretch>
        </p:blipFill>
        <p:spPr>
          <a:xfrm>
            <a:off x="189781" y="934859"/>
            <a:ext cx="9175629" cy="5923141"/>
          </a:xfrm>
          <a:prstGeom prst="rect">
            <a:avLst/>
          </a:prstGeom>
        </p:spPr>
      </p:pic>
      <p:sp>
        <p:nvSpPr>
          <p:cNvPr id="7" name="文本框 6">
            <a:extLst>
              <a:ext uri="{FF2B5EF4-FFF2-40B4-BE49-F238E27FC236}">
                <a16:creationId xmlns:a16="http://schemas.microsoft.com/office/drawing/2014/main" id="{2FE31B1D-D9DE-CDC6-BBC3-9F08ABFE047A}"/>
              </a:ext>
            </a:extLst>
          </p:cNvPr>
          <p:cNvSpPr txBox="1"/>
          <p:nvPr/>
        </p:nvSpPr>
        <p:spPr>
          <a:xfrm>
            <a:off x="9365410" y="2228671"/>
            <a:ext cx="2789207" cy="1200329"/>
          </a:xfrm>
          <a:prstGeom prst="rect">
            <a:avLst/>
          </a:prstGeom>
          <a:noFill/>
        </p:spPr>
        <p:txBody>
          <a:bodyPr wrap="square" rtlCol="0">
            <a:spAutoFit/>
          </a:bodyPr>
          <a:lstStyle/>
          <a:p>
            <a:r>
              <a:rPr lang="en-US" altLang="zh-CN" sz="2400" dirty="0"/>
              <a:t>A social networking platform for the academic circle</a:t>
            </a:r>
            <a:endParaRPr lang="zh-CN" altLang="en-US" sz="2400" dirty="0"/>
          </a:p>
        </p:txBody>
      </p:sp>
    </p:spTree>
    <p:extLst>
      <p:ext uri="{BB962C8B-B14F-4D97-AF65-F5344CB8AC3E}">
        <p14:creationId xmlns:p14="http://schemas.microsoft.com/office/powerpoint/2010/main" val="1310659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DDD4F-87EA-1593-CCDF-8290E0D4E363}"/>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0A0C16C7-19CA-77EA-AF9D-57530173ADF0}"/>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5862543C-9EF0-E98A-7DFC-2EF6E831C15A}"/>
              </a:ext>
            </a:extLst>
          </p:cNvPr>
          <p:cNvSpPr txBox="1"/>
          <p:nvPr/>
        </p:nvSpPr>
        <p:spPr>
          <a:xfrm>
            <a:off x="0" y="523220"/>
            <a:ext cx="12002219" cy="461665"/>
          </a:xfrm>
          <a:prstGeom prst="rect">
            <a:avLst/>
          </a:prstGeom>
          <a:noFill/>
        </p:spPr>
        <p:txBody>
          <a:bodyPr wrap="square" rtlCol="0">
            <a:spAutoFit/>
          </a:bodyPr>
          <a:lstStyle/>
          <a:p>
            <a:r>
              <a:rPr lang="en-US" altLang="zh-CN" sz="2400" dirty="0"/>
              <a:t>2.1 </a:t>
            </a:r>
            <a:r>
              <a:rPr lang="zh-CN" altLang="en-US" sz="2400" dirty="0"/>
              <a:t>文献搜索</a:t>
            </a:r>
            <a:r>
              <a:rPr lang="en-US" altLang="zh-CN" sz="2400" dirty="0"/>
              <a:t> - 2.1.5 </a:t>
            </a:r>
            <a:r>
              <a:rPr lang="zh-CN" altLang="en-US" sz="2400" dirty="0"/>
              <a:t>文献质量判别</a:t>
            </a:r>
            <a:endParaRPr lang="en-US" altLang="zh-CN" sz="2400" dirty="0"/>
          </a:p>
        </p:txBody>
      </p:sp>
      <p:sp>
        <p:nvSpPr>
          <p:cNvPr id="2" name="文本框 1">
            <a:extLst>
              <a:ext uri="{FF2B5EF4-FFF2-40B4-BE49-F238E27FC236}">
                <a16:creationId xmlns:a16="http://schemas.microsoft.com/office/drawing/2014/main" id="{9A8A49DE-74D2-4E20-56DF-A8C363ED1371}"/>
              </a:ext>
            </a:extLst>
          </p:cNvPr>
          <p:cNvSpPr txBox="1"/>
          <p:nvPr/>
        </p:nvSpPr>
        <p:spPr>
          <a:xfrm>
            <a:off x="189781" y="982176"/>
            <a:ext cx="7004649" cy="4893647"/>
          </a:xfrm>
          <a:prstGeom prst="rect">
            <a:avLst/>
          </a:prstGeom>
          <a:noFill/>
        </p:spPr>
        <p:txBody>
          <a:bodyPr wrap="square" rtlCol="0">
            <a:spAutoFit/>
          </a:bodyPr>
          <a:lstStyle/>
          <a:p>
            <a:r>
              <a:rPr lang="zh-CN" altLang="en-US" sz="2400" dirty="0">
                <a:latin typeface="Times New Roman" panose="02020603050405020304" pitchFamily="18" charset="0"/>
                <a:cs typeface="Times New Roman" panose="02020603050405020304" pitchFamily="18" charset="0"/>
              </a:rPr>
              <a:t>期刊</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会议</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出版社</a:t>
            </a:r>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Q1-Q4</a:t>
            </a:r>
            <a:r>
              <a:rPr lang="zh-CN" altLang="en-US" sz="2400" dirty="0">
                <a:latin typeface="Times New Roman" panose="02020603050405020304" pitchFamily="18" charset="0"/>
                <a:cs typeface="Times New Roman" panose="02020603050405020304" pitchFamily="18" charset="0"/>
              </a:rPr>
              <a:t>，</a:t>
            </a:r>
            <a:r>
              <a:rPr lang="en-US" altLang="zh-CN" sz="2400" b="1" dirty="0">
                <a:latin typeface="Times New Roman" panose="02020603050405020304" pitchFamily="18" charset="0"/>
                <a:cs typeface="Times New Roman" panose="02020603050405020304" pitchFamily="18" charset="0"/>
              </a:rPr>
              <a:t>J</a:t>
            </a:r>
            <a:r>
              <a:rPr lang="en-US" altLang="zh-CN" sz="2400" dirty="0">
                <a:latin typeface="Times New Roman" panose="02020603050405020304" pitchFamily="18" charset="0"/>
                <a:cs typeface="Times New Roman" panose="02020603050405020304" pitchFamily="18" charset="0"/>
              </a:rPr>
              <a:t>ournal </a:t>
            </a:r>
            <a:r>
              <a:rPr lang="en-US" altLang="zh-CN" sz="2400" b="1" dirty="0">
                <a:latin typeface="Times New Roman" panose="02020603050405020304" pitchFamily="18" charset="0"/>
                <a:cs typeface="Times New Roman" panose="02020603050405020304" pitchFamily="18" charset="0"/>
              </a:rPr>
              <a:t>C</a:t>
            </a:r>
            <a:r>
              <a:rPr lang="en-US" altLang="zh-CN" sz="2400" dirty="0">
                <a:latin typeface="Times New Roman" panose="02020603050405020304" pitchFamily="18" charset="0"/>
                <a:cs typeface="Times New Roman" panose="02020603050405020304" pitchFamily="18" charset="0"/>
              </a:rPr>
              <a:t>itation </a:t>
            </a:r>
            <a:r>
              <a:rPr lang="en-US" altLang="zh-CN" sz="2400" b="1" dirty="0">
                <a:latin typeface="Times New Roman" panose="02020603050405020304" pitchFamily="18" charset="0"/>
                <a:cs typeface="Times New Roman" panose="02020603050405020304" pitchFamily="18" charset="0"/>
              </a:rPr>
              <a:t>R</a:t>
            </a:r>
            <a:r>
              <a:rPr lang="en-US" altLang="zh-CN" sz="2400" dirty="0">
                <a:latin typeface="Times New Roman" panose="02020603050405020304" pitchFamily="18" charset="0"/>
                <a:cs typeface="Times New Roman" panose="02020603050405020304" pitchFamily="18" charset="0"/>
              </a:rPr>
              <a:t>eport</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JCR/SCI</a:t>
            </a:r>
          </a:p>
          <a:p>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IF</a:t>
            </a:r>
          </a:p>
          <a:p>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时效性</a:t>
            </a:r>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被引次数</a:t>
            </a:r>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内容</a:t>
            </a:r>
            <a:endParaRPr lang="en-US" altLang="zh-CN" sz="2400" dirty="0">
              <a:latin typeface="Times New Roman" panose="02020603050405020304" pitchFamily="18" charset="0"/>
              <a:cs typeface="Times New Roman" panose="02020603050405020304" pitchFamily="18" charset="0"/>
            </a:endParaRPr>
          </a:p>
          <a:p>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predatory journals</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7105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7B4747-0989-71A0-F9DA-B4E8DCD185CE}"/>
              </a:ext>
            </a:extLst>
          </p:cNvPr>
          <p:cNvSpPr>
            <a:spLocks noGrp="1"/>
          </p:cNvSpPr>
          <p:nvPr>
            <p:ph type="title"/>
          </p:nvPr>
        </p:nvSpPr>
        <p:spPr>
          <a:xfrm>
            <a:off x="745604" y="-202038"/>
            <a:ext cx="10515600" cy="1325563"/>
          </a:xfrm>
        </p:spPr>
        <p:txBody>
          <a:bodyPr/>
          <a:lstStyle/>
          <a:p>
            <a:r>
              <a:rPr lang="en-US" altLang="zh-CN" dirty="0"/>
              <a:t>Content</a:t>
            </a:r>
            <a:endParaRPr lang="zh-CN" altLang="en-US" dirty="0"/>
          </a:p>
        </p:txBody>
      </p:sp>
      <p:sp>
        <p:nvSpPr>
          <p:cNvPr id="3" name="内容占位符 2">
            <a:extLst>
              <a:ext uri="{FF2B5EF4-FFF2-40B4-BE49-F238E27FC236}">
                <a16:creationId xmlns:a16="http://schemas.microsoft.com/office/drawing/2014/main" id="{758FBA7F-5E3C-943F-43E4-B82C3C6057FB}"/>
              </a:ext>
            </a:extLst>
          </p:cNvPr>
          <p:cNvSpPr>
            <a:spLocks noGrp="1"/>
          </p:cNvSpPr>
          <p:nvPr>
            <p:ph idx="1"/>
          </p:nvPr>
        </p:nvSpPr>
        <p:spPr>
          <a:xfrm>
            <a:off x="838200" y="864926"/>
            <a:ext cx="10515600" cy="4351338"/>
          </a:xfrm>
        </p:spPr>
        <p:txBody>
          <a:bodyPr>
            <a:noAutofit/>
          </a:bodyPr>
          <a:lstStyle/>
          <a:p>
            <a:pPr marL="0" indent="0">
              <a:lnSpc>
                <a:spcPct val="170000"/>
              </a:lnSpc>
              <a:buNone/>
            </a:pPr>
            <a:r>
              <a:rPr lang="en-US" altLang="zh-CN" dirty="0">
                <a:solidFill>
                  <a:srgbClr val="00B050"/>
                </a:solidFill>
              </a:rPr>
              <a:t>1. </a:t>
            </a:r>
            <a:r>
              <a:rPr lang="zh-CN" altLang="en-US" dirty="0">
                <a:solidFill>
                  <a:srgbClr val="00B050"/>
                </a:solidFill>
              </a:rPr>
              <a:t>四六级</a:t>
            </a:r>
            <a:endParaRPr lang="en-US" altLang="zh-CN" dirty="0">
              <a:solidFill>
                <a:srgbClr val="00B050"/>
              </a:solidFill>
            </a:endParaRPr>
          </a:p>
          <a:p>
            <a:pPr marL="0" indent="0">
              <a:lnSpc>
                <a:spcPct val="170000"/>
              </a:lnSpc>
              <a:buNone/>
            </a:pPr>
            <a:r>
              <a:rPr lang="en-US" altLang="zh-CN" dirty="0">
                <a:solidFill>
                  <a:srgbClr val="00B050"/>
                </a:solidFill>
              </a:rPr>
              <a:t>2. </a:t>
            </a:r>
            <a:r>
              <a:rPr lang="zh-CN" altLang="en-US" dirty="0">
                <a:solidFill>
                  <a:srgbClr val="00B050"/>
                </a:solidFill>
              </a:rPr>
              <a:t>文献搜索与下载</a:t>
            </a:r>
            <a:endParaRPr lang="en-US" altLang="zh-CN" dirty="0">
              <a:solidFill>
                <a:srgbClr val="00B050"/>
              </a:solidFill>
            </a:endParaRPr>
          </a:p>
          <a:p>
            <a:pPr marL="0" indent="0">
              <a:lnSpc>
                <a:spcPct val="170000"/>
              </a:lnSpc>
              <a:buNone/>
            </a:pPr>
            <a:r>
              <a:rPr lang="en-US" altLang="zh-CN" dirty="0">
                <a:solidFill>
                  <a:srgbClr val="00B050"/>
                </a:solidFill>
              </a:rPr>
              <a:t>3. </a:t>
            </a:r>
            <a:r>
              <a:rPr lang="zh-CN" altLang="en-US" dirty="0">
                <a:solidFill>
                  <a:srgbClr val="00B050"/>
                </a:solidFill>
              </a:rPr>
              <a:t>文献管理与使用</a:t>
            </a:r>
            <a:endParaRPr lang="en-US" altLang="zh-CN" dirty="0">
              <a:solidFill>
                <a:srgbClr val="00B050"/>
              </a:solidFill>
            </a:endParaRPr>
          </a:p>
          <a:p>
            <a:pPr marL="0" indent="0">
              <a:lnSpc>
                <a:spcPct val="170000"/>
              </a:lnSpc>
              <a:buNone/>
            </a:pPr>
            <a:r>
              <a:rPr lang="en-US" altLang="zh-CN" dirty="0">
                <a:solidFill>
                  <a:srgbClr val="00B050"/>
                </a:solidFill>
              </a:rPr>
              <a:t>4. </a:t>
            </a:r>
            <a:r>
              <a:rPr lang="zh-CN" altLang="en-US" dirty="0">
                <a:solidFill>
                  <a:srgbClr val="00B050"/>
                </a:solidFill>
              </a:rPr>
              <a:t>文献阅读</a:t>
            </a:r>
            <a:endParaRPr lang="en-US" altLang="zh-CN" dirty="0">
              <a:solidFill>
                <a:srgbClr val="00B050"/>
              </a:solidFill>
            </a:endParaRPr>
          </a:p>
          <a:p>
            <a:pPr marL="0" indent="0">
              <a:lnSpc>
                <a:spcPct val="170000"/>
              </a:lnSpc>
              <a:buNone/>
            </a:pPr>
            <a:r>
              <a:rPr lang="en-US" altLang="zh-CN" dirty="0">
                <a:solidFill>
                  <a:srgbClr val="00B050"/>
                </a:solidFill>
              </a:rPr>
              <a:t>5. </a:t>
            </a:r>
            <a:r>
              <a:rPr lang="zh-CN" altLang="en-US" dirty="0">
                <a:solidFill>
                  <a:srgbClr val="00B050"/>
                </a:solidFill>
              </a:rPr>
              <a:t>综述写作</a:t>
            </a:r>
            <a:endParaRPr lang="en-US" altLang="zh-CN" dirty="0">
              <a:solidFill>
                <a:srgbClr val="00B050"/>
              </a:solidFill>
            </a:endParaRPr>
          </a:p>
          <a:p>
            <a:pPr marL="0" indent="0">
              <a:lnSpc>
                <a:spcPct val="170000"/>
              </a:lnSpc>
              <a:buNone/>
            </a:pPr>
            <a:r>
              <a:rPr lang="en-US" altLang="zh-CN" dirty="0">
                <a:solidFill>
                  <a:srgbClr val="0070C0"/>
                </a:solidFill>
              </a:rPr>
              <a:t>6. </a:t>
            </a:r>
            <a:r>
              <a:rPr lang="zh-CN" altLang="en-US" dirty="0">
                <a:solidFill>
                  <a:srgbClr val="0070C0"/>
                </a:solidFill>
              </a:rPr>
              <a:t>学术研究</a:t>
            </a:r>
            <a:endParaRPr lang="en-US" altLang="zh-CN" dirty="0">
              <a:solidFill>
                <a:srgbClr val="0070C0"/>
              </a:solidFill>
            </a:endParaRPr>
          </a:p>
          <a:p>
            <a:pPr marL="0" indent="0">
              <a:lnSpc>
                <a:spcPct val="170000"/>
              </a:lnSpc>
              <a:buNone/>
            </a:pPr>
            <a:r>
              <a:rPr lang="en-US" altLang="zh-CN" dirty="0">
                <a:solidFill>
                  <a:srgbClr val="0070C0"/>
                </a:solidFill>
              </a:rPr>
              <a:t>7. </a:t>
            </a:r>
            <a:r>
              <a:rPr lang="zh-CN" altLang="en-US" dirty="0">
                <a:solidFill>
                  <a:srgbClr val="0070C0"/>
                </a:solidFill>
              </a:rPr>
              <a:t>常用化学软件使用</a:t>
            </a:r>
            <a:endParaRPr lang="en-US" altLang="zh-CN" dirty="0">
              <a:solidFill>
                <a:srgbClr val="0070C0"/>
              </a:solidFill>
            </a:endParaRPr>
          </a:p>
        </p:txBody>
      </p:sp>
    </p:spTree>
    <p:extLst>
      <p:ext uri="{BB962C8B-B14F-4D97-AF65-F5344CB8AC3E}">
        <p14:creationId xmlns:p14="http://schemas.microsoft.com/office/powerpoint/2010/main" val="2041701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7226C-B2AA-E23F-4ABC-6DB610EDAE79}"/>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A68D7EF4-D552-019C-4DE1-43FE2B1F78F5}"/>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B79126AE-BFCF-035A-A20C-3BE82944EB1A}"/>
              </a:ext>
            </a:extLst>
          </p:cNvPr>
          <p:cNvSpPr txBox="1"/>
          <p:nvPr/>
        </p:nvSpPr>
        <p:spPr>
          <a:xfrm>
            <a:off x="0" y="523220"/>
            <a:ext cx="12002219" cy="461665"/>
          </a:xfrm>
          <a:prstGeom prst="rect">
            <a:avLst/>
          </a:prstGeom>
          <a:noFill/>
        </p:spPr>
        <p:txBody>
          <a:bodyPr wrap="square" rtlCol="0">
            <a:spAutoFit/>
          </a:bodyPr>
          <a:lstStyle/>
          <a:p>
            <a:r>
              <a:rPr lang="en-US" altLang="zh-CN" sz="2400" dirty="0"/>
              <a:t>2.2 </a:t>
            </a:r>
            <a:r>
              <a:rPr lang="zh-CN" altLang="en-US" sz="2400" dirty="0"/>
              <a:t>文献下载</a:t>
            </a:r>
            <a:r>
              <a:rPr lang="en-US" altLang="zh-CN" sz="2400" dirty="0"/>
              <a:t> - 2.2.1 CARSI	</a:t>
            </a:r>
            <a:r>
              <a:rPr lang="en-US" altLang="zh-CN" sz="2400" dirty="0">
                <a:hlinkClick r:id="rId2"/>
              </a:rPr>
              <a:t>https://www.carsi.edu.cn/</a:t>
            </a:r>
            <a:r>
              <a:rPr lang="en-US" altLang="zh-CN" sz="2400" dirty="0"/>
              <a:t>	</a:t>
            </a:r>
          </a:p>
        </p:txBody>
      </p:sp>
      <p:pic>
        <p:nvPicPr>
          <p:cNvPr id="3" name="图片 2">
            <a:extLst>
              <a:ext uri="{FF2B5EF4-FFF2-40B4-BE49-F238E27FC236}">
                <a16:creationId xmlns:a16="http://schemas.microsoft.com/office/drawing/2014/main" id="{0F517D06-5061-2788-154F-3CED66862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867" y="984885"/>
            <a:ext cx="10564483" cy="5880849"/>
          </a:xfrm>
          <a:prstGeom prst="rect">
            <a:avLst/>
          </a:prstGeom>
        </p:spPr>
      </p:pic>
    </p:spTree>
    <p:extLst>
      <p:ext uri="{BB962C8B-B14F-4D97-AF65-F5344CB8AC3E}">
        <p14:creationId xmlns:p14="http://schemas.microsoft.com/office/powerpoint/2010/main" val="2751284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2C0CEC0-1642-F38A-3897-8E3883267203}"/>
              </a:ext>
            </a:extLst>
          </p:cNvPr>
          <p:cNvPicPr>
            <a:picLocks noChangeAspect="1"/>
          </p:cNvPicPr>
          <p:nvPr/>
        </p:nvPicPr>
        <p:blipFill>
          <a:blip r:embed="rId2">
            <a:extLst>
              <a:ext uri="{28A0092B-C50C-407E-A947-70E740481C1C}">
                <a14:useLocalDpi xmlns:a14="http://schemas.microsoft.com/office/drawing/2010/main" val="0"/>
              </a:ext>
            </a:extLst>
          </a:blip>
          <a:srcRect l="1793" r="1131"/>
          <a:stretch>
            <a:fillRect/>
          </a:stretch>
        </p:blipFill>
        <p:spPr>
          <a:xfrm>
            <a:off x="803218" y="984885"/>
            <a:ext cx="10585563" cy="5873115"/>
          </a:xfrm>
          <a:prstGeom prst="rect">
            <a:avLst/>
          </a:prstGeom>
        </p:spPr>
      </p:pic>
      <p:sp>
        <p:nvSpPr>
          <p:cNvPr id="6" name="文本框 5">
            <a:extLst>
              <a:ext uri="{FF2B5EF4-FFF2-40B4-BE49-F238E27FC236}">
                <a16:creationId xmlns:a16="http://schemas.microsoft.com/office/drawing/2014/main" id="{932AC2C7-88B6-3CEC-FDB4-2609590954DB}"/>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7" name="文本框 6">
            <a:extLst>
              <a:ext uri="{FF2B5EF4-FFF2-40B4-BE49-F238E27FC236}">
                <a16:creationId xmlns:a16="http://schemas.microsoft.com/office/drawing/2014/main" id="{C687A65F-BBBE-07D2-B3DA-27448A0F235F}"/>
              </a:ext>
            </a:extLst>
          </p:cNvPr>
          <p:cNvSpPr txBox="1"/>
          <p:nvPr/>
        </p:nvSpPr>
        <p:spPr>
          <a:xfrm>
            <a:off x="0" y="523220"/>
            <a:ext cx="12002219" cy="461665"/>
          </a:xfrm>
          <a:prstGeom prst="rect">
            <a:avLst/>
          </a:prstGeom>
          <a:noFill/>
        </p:spPr>
        <p:txBody>
          <a:bodyPr wrap="square" rtlCol="0">
            <a:spAutoFit/>
          </a:bodyPr>
          <a:lstStyle/>
          <a:p>
            <a:r>
              <a:rPr lang="en-US" altLang="zh-CN" sz="2400" dirty="0"/>
              <a:t>2.2 </a:t>
            </a:r>
            <a:r>
              <a:rPr lang="zh-CN" altLang="en-US" sz="2400" dirty="0"/>
              <a:t>文献下载</a:t>
            </a:r>
            <a:r>
              <a:rPr lang="en-US" altLang="zh-CN" sz="2400" dirty="0"/>
              <a:t> - 2.2.1 CARSI	 Not just searching for papers, JCR</a:t>
            </a:r>
          </a:p>
        </p:txBody>
      </p:sp>
    </p:spTree>
    <p:extLst>
      <p:ext uri="{BB962C8B-B14F-4D97-AF65-F5344CB8AC3E}">
        <p14:creationId xmlns:p14="http://schemas.microsoft.com/office/powerpoint/2010/main" val="1695749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8783D-5C96-B78B-BCF4-DE2A84785998}"/>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2EA8E2AB-19EC-08C0-92D1-477D7AADDE7D}"/>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D389D660-746E-7BDE-8267-B042155ECE8E}"/>
              </a:ext>
            </a:extLst>
          </p:cNvPr>
          <p:cNvSpPr txBox="1"/>
          <p:nvPr/>
        </p:nvSpPr>
        <p:spPr>
          <a:xfrm>
            <a:off x="0" y="523220"/>
            <a:ext cx="3312543" cy="4154984"/>
          </a:xfrm>
          <a:prstGeom prst="rect">
            <a:avLst/>
          </a:prstGeom>
          <a:noFill/>
        </p:spPr>
        <p:txBody>
          <a:bodyPr wrap="square" rtlCol="0">
            <a:spAutoFit/>
          </a:bodyPr>
          <a:lstStyle/>
          <a:p>
            <a:r>
              <a:rPr lang="en-US" altLang="zh-CN" sz="2400" dirty="0"/>
              <a:t>2.2 </a:t>
            </a:r>
            <a:r>
              <a:rPr lang="zh-CN" altLang="en-US" sz="2400" dirty="0"/>
              <a:t>文献下载</a:t>
            </a:r>
            <a:endParaRPr lang="en-US" altLang="zh-CN" sz="2400" dirty="0"/>
          </a:p>
          <a:p>
            <a:endParaRPr lang="en-US" altLang="zh-CN" sz="2400" dirty="0"/>
          </a:p>
          <a:p>
            <a:r>
              <a:rPr lang="en-US" altLang="zh-CN" sz="2400" dirty="0"/>
              <a:t>2.2.1 CARSI</a:t>
            </a:r>
          </a:p>
          <a:p>
            <a:endParaRPr lang="en-US" altLang="zh-CN" sz="2400" dirty="0"/>
          </a:p>
          <a:p>
            <a:r>
              <a:rPr lang="en-US" altLang="zh-CN" sz="2400" dirty="0"/>
              <a:t>Institutional login</a:t>
            </a:r>
          </a:p>
          <a:p>
            <a:r>
              <a:rPr lang="en-US" altLang="zh-CN" sz="2400" dirty="0"/>
              <a:t>Login via institutions</a:t>
            </a:r>
          </a:p>
          <a:p>
            <a:endParaRPr lang="en-US" altLang="zh-CN" sz="2400" dirty="0"/>
          </a:p>
          <a:p>
            <a:r>
              <a:rPr lang="en-US" altLang="zh-CN" sz="2400" dirty="0"/>
              <a:t>CARSI-BNU</a:t>
            </a:r>
          </a:p>
          <a:p>
            <a:r>
              <a:rPr lang="en-US" altLang="zh-CN" sz="2400" dirty="0"/>
              <a:t>[Type]Beijing Normal University</a:t>
            </a:r>
            <a:endParaRPr lang="zh-CN" altLang="en-US" sz="2400" dirty="0"/>
          </a:p>
          <a:p>
            <a:endParaRPr lang="en-US" altLang="zh-CN" sz="2400" dirty="0"/>
          </a:p>
        </p:txBody>
      </p:sp>
      <p:pic>
        <p:nvPicPr>
          <p:cNvPr id="3" name="图片 2">
            <a:extLst>
              <a:ext uri="{FF2B5EF4-FFF2-40B4-BE49-F238E27FC236}">
                <a16:creationId xmlns:a16="http://schemas.microsoft.com/office/drawing/2014/main" id="{2B06647F-53B5-308A-9EEF-A1DE7ADF4E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0238" y="0"/>
            <a:ext cx="4771762" cy="6858000"/>
          </a:xfrm>
          <a:prstGeom prst="rect">
            <a:avLst/>
          </a:prstGeom>
        </p:spPr>
      </p:pic>
      <p:pic>
        <p:nvPicPr>
          <p:cNvPr id="7" name="图片 6">
            <a:extLst>
              <a:ext uri="{FF2B5EF4-FFF2-40B4-BE49-F238E27FC236}">
                <a16:creationId xmlns:a16="http://schemas.microsoft.com/office/drawing/2014/main" id="{0221B64A-31C6-D3C4-F6C6-91B3B8EB5A64}"/>
              </a:ext>
            </a:extLst>
          </p:cNvPr>
          <p:cNvPicPr>
            <a:picLocks noChangeAspect="1"/>
          </p:cNvPicPr>
          <p:nvPr/>
        </p:nvPicPr>
        <p:blipFill>
          <a:blip r:embed="rId3">
            <a:extLst>
              <a:ext uri="{28A0092B-C50C-407E-A947-70E740481C1C}">
                <a14:useLocalDpi xmlns:a14="http://schemas.microsoft.com/office/drawing/2010/main" val="0"/>
              </a:ext>
            </a:extLst>
          </a:blip>
          <a:srcRect r="20742"/>
          <a:stretch>
            <a:fillRect/>
          </a:stretch>
        </p:blipFill>
        <p:spPr>
          <a:xfrm>
            <a:off x="3157268" y="0"/>
            <a:ext cx="4050555" cy="6858000"/>
          </a:xfrm>
          <a:prstGeom prst="rect">
            <a:avLst/>
          </a:prstGeom>
        </p:spPr>
      </p:pic>
    </p:spTree>
    <p:extLst>
      <p:ext uri="{BB962C8B-B14F-4D97-AF65-F5344CB8AC3E}">
        <p14:creationId xmlns:p14="http://schemas.microsoft.com/office/powerpoint/2010/main" val="2149714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49500CB2-3FA9-3739-2B12-E78A523DA405}"/>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7" name="文本框 6">
            <a:extLst>
              <a:ext uri="{FF2B5EF4-FFF2-40B4-BE49-F238E27FC236}">
                <a16:creationId xmlns:a16="http://schemas.microsoft.com/office/drawing/2014/main" id="{896AD80E-3744-166C-8E7E-23054631A061}"/>
              </a:ext>
            </a:extLst>
          </p:cNvPr>
          <p:cNvSpPr txBox="1"/>
          <p:nvPr/>
        </p:nvSpPr>
        <p:spPr>
          <a:xfrm>
            <a:off x="0" y="523220"/>
            <a:ext cx="12002219" cy="461665"/>
          </a:xfrm>
          <a:prstGeom prst="rect">
            <a:avLst/>
          </a:prstGeom>
          <a:noFill/>
        </p:spPr>
        <p:txBody>
          <a:bodyPr wrap="square" rtlCol="0">
            <a:spAutoFit/>
          </a:bodyPr>
          <a:lstStyle/>
          <a:p>
            <a:r>
              <a:rPr lang="en-US" altLang="zh-CN" sz="2400" dirty="0"/>
              <a:t>2.2 </a:t>
            </a:r>
            <a:r>
              <a:rPr lang="zh-CN" altLang="en-US" sz="2400" dirty="0"/>
              <a:t>文献下载</a:t>
            </a:r>
            <a:r>
              <a:rPr lang="en-US" altLang="zh-CN" sz="2400" dirty="0"/>
              <a:t> - 2.2.2 BNU Library</a:t>
            </a:r>
          </a:p>
        </p:txBody>
      </p:sp>
      <p:pic>
        <p:nvPicPr>
          <p:cNvPr id="15" name="图片 14">
            <a:extLst>
              <a:ext uri="{FF2B5EF4-FFF2-40B4-BE49-F238E27FC236}">
                <a16:creationId xmlns:a16="http://schemas.microsoft.com/office/drawing/2014/main" id="{E326DFF2-B151-5801-B357-3FF74596B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9224"/>
            <a:ext cx="12192000" cy="5808776"/>
          </a:xfrm>
          <a:prstGeom prst="rect">
            <a:avLst/>
          </a:prstGeom>
        </p:spPr>
      </p:pic>
    </p:spTree>
    <p:extLst>
      <p:ext uri="{BB962C8B-B14F-4D97-AF65-F5344CB8AC3E}">
        <p14:creationId xmlns:p14="http://schemas.microsoft.com/office/powerpoint/2010/main" val="2143372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6EDFC-CE9A-BDB6-2B1C-27DB0153DDF2}"/>
            </a:ext>
          </a:extLst>
        </p:cNvPr>
        <p:cNvGrpSpPr/>
        <p:nvPr/>
      </p:nvGrpSpPr>
      <p:grpSpPr>
        <a:xfrm>
          <a:off x="0" y="0"/>
          <a:ext cx="0" cy="0"/>
          <a:chOff x="0" y="0"/>
          <a:chExt cx="0" cy="0"/>
        </a:xfrm>
      </p:grpSpPr>
      <p:sp>
        <p:nvSpPr>
          <p:cNvPr id="6" name="文本框 5">
            <a:extLst>
              <a:ext uri="{FF2B5EF4-FFF2-40B4-BE49-F238E27FC236}">
                <a16:creationId xmlns:a16="http://schemas.microsoft.com/office/drawing/2014/main" id="{23CA12E7-5D49-B9F8-E5E2-9EB5EB2F3DBA}"/>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7" name="文本框 6">
            <a:extLst>
              <a:ext uri="{FF2B5EF4-FFF2-40B4-BE49-F238E27FC236}">
                <a16:creationId xmlns:a16="http://schemas.microsoft.com/office/drawing/2014/main" id="{333AD504-47F3-2EC6-887A-35C9464BE598}"/>
              </a:ext>
            </a:extLst>
          </p:cNvPr>
          <p:cNvSpPr txBox="1"/>
          <p:nvPr/>
        </p:nvSpPr>
        <p:spPr>
          <a:xfrm>
            <a:off x="1" y="523220"/>
            <a:ext cx="4991818" cy="5632311"/>
          </a:xfrm>
          <a:prstGeom prst="rect">
            <a:avLst/>
          </a:prstGeom>
          <a:noFill/>
        </p:spPr>
        <p:txBody>
          <a:bodyPr wrap="square" rtlCol="0">
            <a:spAutoFit/>
          </a:bodyPr>
          <a:lstStyle/>
          <a:p>
            <a:r>
              <a:rPr lang="en-US" altLang="zh-CN" sz="2400" dirty="0"/>
              <a:t>2.2 </a:t>
            </a:r>
            <a:r>
              <a:rPr lang="zh-CN" altLang="en-US" sz="2400" dirty="0"/>
              <a:t>文献下载</a:t>
            </a:r>
            <a:r>
              <a:rPr lang="en-US" altLang="zh-CN" sz="2400" dirty="0"/>
              <a:t> - 2.2.3 Other platforms</a:t>
            </a:r>
          </a:p>
          <a:p>
            <a:endParaRPr lang="en-US" altLang="zh-CN" sz="2400" dirty="0"/>
          </a:p>
          <a:p>
            <a:r>
              <a:rPr lang="en-US" altLang="zh-CN" sz="2400" dirty="0"/>
              <a:t>Sci-Hub</a:t>
            </a:r>
          </a:p>
          <a:p>
            <a:r>
              <a:rPr lang="en-US" altLang="zh-CN" sz="2400" dirty="0">
                <a:hlinkClick r:id="rId2"/>
              </a:rPr>
              <a:t>https://sci-hub.usualwant.com/</a:t>
            </a:r>
            <a:endParaRPr lang="en-US" altLang="zh-CN" sz="2400" dirty="0"/>
          </a:p>
          <a:p>
            <a:endParaRPr lang="en-US" altLang="zh-CN" sz="2400" dirty="0"/>
          </a:p>
          <a:p>
            <a:r>
              <a:rPr lang="zh-CN" altLang="en-US" sz="2400" dirty="0"/>
              <a:t>科研学术搜索</a:t>
            </a:r>
            <a:endParaRPr lang="en-US" altLang="zh-CN" sz="2400" dirty="0"/>
          </a:p>
          <a:p>
            <a:r>
              <a:rPr lang="en-US" altLang="zh-CN" sz="2400" dirty="0">
                <a:hlinkClick r:id="rId3"/>
              </a:rPr>
              <a:t>https://so.sciencesoft.cn/</a:t>
            </a:r>
            <a:endParaRPr lang="en-US" altLang="zh-CN" sz="2400" dirty="0"/>
          </a:p>
          <a:p>
            <a:endParaRPr lang="en-US" altLang="zh-CN" sz="2400" dirty="0"/>
          </a:p>
          <a:p>
            <a:r>
              <a:rPr lang="zh-CN" altLang="en-US" sz="2400" dirty="0"/>
              <a:t>谷歌学术镜像</a:t>
            </a:r>
            <a:endParaRPr lang="en-US" altLang="zh-CN" sz="2400" dirty="0"/>
          </a:p>
          <a:p>
            <a:r>
              <a:rPr lang="en-US" altLang="zh-CN" sz="2400" dirty="0">
                <a:hlinkClick r:id="rId4"/>
              </a:rPr>
              <a:t>https://www.typicalgame.com/</a:t>
            </a:r>
            <a:endParaRPr lang="en-US" altLang="zh-CN" sz="2400" dirty="0"/>
          </a:p>
          <a:p>
            <a:r>
              <a:rPr lang="en-US" altLang="zh-CN" sz="2400" dirty="0">
                <a:hlinkClick r:id="rId5"/>
              </a:rPr>
              <a:t>https://xs.xasa.top/</a:t>
            </a:r>
            <a:endParaRPr lang="en-US" altLang="zh-CN" sz="2400" dirty="0"/>
          </a:p>
          <a:p>
            <a:endParaRPr lang="en-US" altLang="zh-CN" sz="2400" dirty="0"/>
          </a:p>
          <a:p>
            <a:r>
              <a:rPr lang="en-US" altLang="zh-CN" sz="2400" dirty="0"/>
              <a:t>DOI</a:t>
            </a:r>
          </a:p>
          <a:p>
            <a:r>
              <a:rPr lang="en-US" altLang="zh-CN" sz="2400" dirty="0"/>
              <a:t>Digital Object Identifier</a:t>
            </a:r>
          </a:p>
          <a:p>
            <a:r>
              <a:rPr lang="en-US" altLang="zh-CN" sz="2400" dirty="0"/>
              <a:t>https://doi.org/…</a:t>
            </a:r>
          </a:p>
        </p:txBody>
      </p:sp>
      <p:pic>
        <p:nvPicPr>
          <p:cNvPr id="3" name="图片 2">
            <a:extLst>
              <a:ext uri="{FF2B5EF4-FFF2-40B4-BE49-F238E27FC236}">
                <a16:creationId xmlns:a16="http://schemas.microsoft.com/office/drawing/2014/main" id="{62B48017-046A-BEE3-CD03-987A14990739}"/>
              </a:ext>
            </a:extLst>
          </p:cNvPr>
          <p:cNvPicPr>
            <a:picLocks noChangeAspect="1"/>
          </p:cNvPicPr>
          <p:nvPr/>
        </p:nvPicPr>
        <p:blipFill>
          <a:blip r:embed="rId6">
            <a:extLst>
              <a:ext uri="{28A0092B-C50C-407E-A947-70E740481C1C}">
                <a14:useLocalDpi xmlns:a14="http://schemas.microsoft.com/office/drawing/2010/main" val="0"/>
              </a:ext>
            </a:extLst>
          </a:blip>
          <a:srcRect r="12419"/>
          <a:stretch>
            <a:fillRect/>
          </a:stretch>
        </p:blipFill>
        <p:spPr>
          <a:xfrm>
            <a:off x="4111926" y="2088965"/>
            <a:ext cx="7976558" cy="4769035"/>
          </a:xfrm>
          <a:prstGeom prst="rect">
            <a:avLst/>
          </a:prstGeom>
        </p:spPr>
      </p:pic>
      <p:sp>
        <p:nvSpPr>
          <p:cNvPr id="4" name="文本框 3">
            <a:extLst>
              <a:ext uri="{FF2B5EF4-FFF2-40B4-BE49-F238E27FC236}">
                <a16:creationId xmlns:a16="http://schemas.microsoft.com/office/drawing/2014/main" id="{ACCD9D7D-278D-C7D3-FC0E-EA151B782C20}"/>
              </a:ext>
            </a:extLst>
          </p:cNvPr>
          <p:cNvSpPr txBox="1"/>
          <p:nvPr/>
        </p:nvSpPr>
        <p:spPr>
          <a:xfrm>
            <a:off x="4991819" y="1253706"/>
            <a:ext cx="5296619" cy="830997"/>
          </a:xfrm>
          <a:prstGeom prst="rect">
            <a:avLst/>
          </a:prstGeom>
          <a:noFill/>
        </p:spPr>
        <p:txBody>
          <a:bodyPr wrap="square" rtlCol="0">
            <a:spAutoFit/>
          </a:bodyPr>
          <a:lstStyle/>
          <a:p>
            <a:r>
              <a:rPr lang="en-US" altLang="zh-CN" sz="2400" dirty="0" err="1"/>
              <a:t>SciDB</a:t>
            </a:r>
            <a:endParaRPr lang="en-US" altLang="zh-CN" sz="2400" dirty="0"/>
          </a:p>
          <a:p>
            <a:r>
              <a:rPr lang="en-US" altLang="zh-CN" sz="2400" dirty="0">
                <a:hlinkClick r:id="rId7"/>
              </a:rPr>
              <a:t>https://annas-archive.org/scidb</a:t>
            </a:r>
            <a:endParaRPr lang="en-US" altLang="zh-CN" sz="2400" dirty="0"/>
          </a:p>
        </p:txBody>
      </p:sp>
      <p:sp>
        <p:nvSpPr>
          <p:cNvPr id="2" name="文本框 1">
            <a:extLst>
              <a:ext uri="{FF2B5EF4-FFF2-40B4-BE49-F238E27FC236}">
                <a16:creationId xmlns:a16="http://schemas.microsoft.com/office/drawing/2014/main" id="{EC4B56F5-9E72-4BF4-254E-418AECB62BB8}"/>
              </a:ext>
            </a:extLst>
          </p:cNvPr>
          <p:cNvSpPr txBox="1"/>
          <p:nvPr/>
        </p:nvSpPr>
        <p:spPr>
          <a:xfrm>
            <a:off x="5408764" y="523220"/>
            <a:ext cx="2691441" cy="461665"/>
          </a:xfrm>
          <a:prstGeom prst="rect">
            <a:avLst/>
          </a:prstGeom>
          <a:noFill/>
        </p:spPr>
        <p:txBody>
          <a:bodyPr wrap="square" rtlCol="0">
            <a:spAutoFit/>
          </a:bodyPr>
          <a:lstStyle/>
          <a:p>
            <a:r>
              <a:rPr lang="en-US" altLang="zh-CN" sz="2400" dirty="0"/>
              <a:t>Sci-Hub API</a:t>
            </a:r>
            <a:endParaRPr lang="zh-CN" altLang="en-US" sz="2400" dirty="0"/>
          </a:p>
        </p:txBody>
      </p:sp>
      <p:pic>
        <p:nvPicPr>
          <p:cNvPr id="10" name="图片 9">
            <a:extLst>
              <a:ext uri="{FF2B5EF4-FFF2-40B4-BE49-F238E27FC236}">
                <a16:creationId xmlns:a16="http://schemas.microsoft.com/office/drawing/2014/main" id="{D28CF8DE-0A72-7FD2-D3A1-A0B60E9D9B92}"/>
              </a:ext>
            </a:extLst>
          </p:cNvPr>
          <p:cNvPicPr>
            <a:picLocks noChangeAspect="1"/>
          </p:cNvPicPr>
          <p:nvPr/>
        </p:nvPicPr>
        <p:blipFill>
          <a:blip r:embed="rId8">
            <a:extLst>
              <a:ext uri="{28A0092B-C50C-407E-A947-70E740481C1C}">
                <a14:useLocalDpi xmlns:a14="http://schemas.microsoft.com/office/drawing/2010/main" val="0"/>
              </a:ext>
            </a:extLst>
          </a:blip>
          <a:srcRect l="3853" t="25312" b="16406"/>
          <a:stretch>
            <a:fillRect/>
          </a:stretch>
        </p:blipFill>
        <p:spPr>
          <a:xfrm>
            <a:off x="0" y="6152685"/>
            <a:ext cx="4111926" cy="386138"/>
          </a:xfrm>
          <a:prstGeom prst="rect">
            <a:avLst/>
          </a:prstGeom>
        </p:spPr>
      </p:pic>
    </p:spTree>
    <p:extLst>
      <p:ext uri="{BB962C8B-B14F-4D97-AF65-F5344CB8AC3E}">
        <p14:creationId xmlns:p14="http://schemas.microsoft.com/office/powerpoint/2010/main" val="3447013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A24F6A8-CD34-F018-3B71-EF8DE77D6402}"/>
              </a:ext>
            </a:extLst>
          </p:cNvPr>
          <p:cNvSpPr txBox="1"/>
          <p:nvPr/>
        </p:nvSpPr>
        <p:spPr>
          <a:xfrm>
            <a:off x="0" y="0"/>
            <a:ext cx="3157268" cy="523220"/>
          </a:xfrm>
          <a:prstGeom prst="rect">
            <a:avLst/>
          </a:prstGeom>
          <a:noFill/>
        </p:spPr>
        <p:txBody>
          <a:bodyPr wrap="square" rtlCol="0">
            <a:spAutoFit/>
          </a:bodyPr>
          <a:lstStyle/>
          <a:p>
            <a:r>
              <a:rPr lang="en-US" altLang="zh-CN" sz="2800" dirty="0"/>
              <a:t>3. </a:t>
            </a:r>
            <a:r>
              <a:rPr lang="zh-CN" altLang="en-US" sz="2800" dirty="0"/>
              <a:t>文献管理与使用</a:t>
            </a:r>
          </a:p>
        </p:txBody>
      </p:sp>
      <p:sp>
        <p:nvSpPr>
          <p:cNvPr id="5" name="文本框 4">
            <a:extLst>
              <a:ext uri="{FF2B5EF4-FFF2-40B4-BE49-F238E27FC236}">
                <a16:creationId xmlns:a16="http://schemas.microsoft.com/office/drawing/2014/main" id="{1DC3FA73-12F9-AC72-5DF8-7CA3F7582D66}"/>
              </a:ext>
            </a:extLst>
          </p:cNvPr>
          <p:cNvSpPr txBox="1"/>
          <p:nvPr/>
        </p:nvSpPr>
        <p:spPr>
          <a:xfrm>
            <a:off x="1" y="523220"/>
            <a:ext cx="7004648" cy="3785652"/>
          </a:xfrm>
          <a:prstGeom prst="rect">
            <a:avLst/>
          </a:prstGeom>
          <a:noFill/>
        </p:spPr>
        <p:txBody>
          <a:bodyPr wrap="square" rtlCol="0">
            <a:spAutoFit/>
          </a:bodyPr>
          <a:lstStyle/>
          <a:p>
            <a:r>
              <a:rPr lang="en-US" altLang="zh-CN" sz="2400" dirty="0"/>
              <a:t>3.1 </a:t>
            </a:r>
            <a:r>
              <a:rPr lang="zh-CN" altLang="en-US" sz="2400" dirty="0"/>
              <a:t>文献管理</a:t>
            </a:r>
            <a:endParaRPr lang="en-US" altLang="zh-CN" sz="2400" dirty="0"/>
          </a:p>
          <a:p>
            <a:endParaRPr lang="en-US" altLang="zh-CN" sz="2400" dirty="0"/>
          </a:p>
          <a:p>
            <a:r>
              <a:rPr lang="zh-CN" altLang="en-US" sz="2400" dirty="0"/>
              <a:t>文件夹管理</a:t>
            </a:r>
            <a:endParaRPr lang="en-US" altLang="zh-CN" sz="2400" dirty="0"/>
          </a:p>
          <a:p>
            <a:endParaRPr lang="en-US" altLang="zh-CN" sz="2400" dirty="0"/>
          </a:p>
          <a:p>
            <a:r>
              <a:rPr lang="en-US" altLang="zh-CN" sz="2400" b="1" dirty="0"/>
              <a:t>Zotero</a:t>
            </a:r>
          </a:p>
          <a:p>
            <a:r>
              <a:rPr lang="en-US" altLang="zh-CN" sz="2400" dirty="0">
                <a:hlinkClick r:id="rId2"/>
              </a:rPr>
              <a:t>https://www.zotero.org/</a:t>
            </a:r>
            <a:endParaRPr lang="en-US" altLang="zh-CN" sz="2400" dirty="0"/>
          </a:p>
          <a:p>
            <a:r>
              <a:rPr lang="en-US" altLang="zh-CN" sz="2400" dirty="0">
                <a:hlinkClick r:id="rId3"/>
              </a:rPr>
              <a:t>https://zotero-chinese.com/</a:t>
            </a:r>
            <a:endParaRPr lang="en-US" altLang="zh-CN" sz="2400" dirty="0"/>
          </a:p>
          <a:p>
            <a:endParaRPr lang="en-US" altLang="zh-CN" sz="2400" dirty="0"/>
          </a:p>
          <a:p>
            <a:r>
              <a:rPr lang="en-US" altLang="zh-CN" sz="2400" dirty="0" err="1"/>
              <a:t>NoteExpress</a:t>
            </a:r>
            <a:endParaRPr lang="en-US" altLang="zh-CN" sz="2400" dirty="0"/>
          </a:p>
          <a:p>
            <a:r>
              <a:rPr lang="en-US" altLang="zh-CN" sz="2400" dirty="0">
                <a:hlinkClick r:id="rId4"/>
              </a:rPr>
              <a:t>https://software.bnuzh.edu.cn/product.html?id=204</a:t>
            </a:r>
            <a:endParaRPr lang="en-US" altLang="zh-CN" sz="2400" dirty="0"/>
          </a:p>
        </p:txBody>
      </p:sp>
      <p:sp>
        <p:nvSpPr>
          <p:cNvPr id="6" name="文本框 5">
            <a:extLst>
              <a:ext uri="{FF2B5EF4-FFF2-40B4-BE49-F238E27FC236}">
                <a16:creationId xmlns:a16="http://schemas.microsoft.com/office/drawing/2014/main" id="{EAF0DD64-16CA-FDC6-3D4C-B0D1807F9895}"/>
              </a:ext>
            </a:extLst>
          </p:cNvPr>
          <p:cNvSpPr txBox="1"/>
          <p:nvPr/>
        </p:nvSpPr>
        <p:spPr>
          <a:xfrm>
            <a:off x="7004649" y="523220"/>
            <a:ext cx="4433977" cy="3785652"/>
          </a:xfrm>
          <a:prstGeom prst="rect">
            <a:avLst/>
          </a:prstGeom>
          <a:noFill/>
        </p:spPr>
        <p:txBody>
          <a:bodyPr wrap="square" rtlCol="0">
            <a:spAutoFit/>
          </a:bodyPr>
          <a:lstStyle/>
          <a:p>
            <a:r>
              <a:rPr lang="en-US" altLang="zh-CN" sz="2400" dirty="0"/>
              <a:t>Endnote</a:t>
            </a:r>
          </a:p>
          <a:p>
            <a:endParaRPr lang="en-US" altLang="zh-CN" sz="2400" dirty="0"/>
          </a:p>
          <a:p>
            <a:r>
              <a:rPr lang="en-US" altLang="zh-CN" sz="2400" dirty="0" err="1"/>
              <a:t>Citavi</a:t>
            </a:r>
            <a:endParaRPr lang="en-US" altLang="zh-CN" sz="2400" dirty="0"/>
          </a:p>
          <a:p>
            <a:r>
              <a:rPr lang="en-US" altLang="zh-CN" sz="2400" dirty="0">
                <a:hlinkClick r:id="rId5"/>
              </a:rPr>
              <a:t>https://www.citavi.com/en</a:t>
            </a:r>
            <a:endParaRPr lang="en-US" altLang="zh-CN" sz="2400" dirty="0"/>
          </a:p>
          <a:p>
            <a:endParaRPr lang="en-US" altLang="zh-CN" sz="2400" dirty="0"/>
          </a:p>
          <a:p>
            <a:r>
              <a:rPr lang="en-US" altLang="zh-CN" sz="2400" dirty="0"/>
              <a:t>Mendeley</a:t>
            </a:r>
          </a:p>
          <a:p>
            <a:r>
              <a:rPr lang="en-US" altLang="zh-CN" sz="2400" dirty="0">
                <a:hlinkClick r:id="rId6"/>
              </a:rPr>
              <a:t>https://www.mendeley.com/</a:t>
            </a:r>
            <a:endParaRPr lang="en-US" altLang="zh-CN" sz="2400" dirty="0"/>
          </a:p>
          <a:p>
            <a:endParaRPr lang="en-US" altLang="zh-CN" sz="2400" dirty="0"/>
          </a:p>
          <a:p>
            <a:r>
              <a:rPr lang="zh-CN" altLang="en-US" sz="2400" dirty="0"/>
              <a:t>知网研学</a:t>
            </a:r>
            <a:endParaRPr lang="en-US" altLang="zh-CN" sz="2400" dirty="0"/>
          </a:p>
          <a:p>
            <a:r>
              <a:rPr lang="en-US" altLang="zh-CN" sz="2400" dirty="0">
                <a:hlinkClick r:id="rId7"/>
              </a:rPr>
              <a:t>https://x.cnki.net/web/search/#/</a:t>
            </a:r>
            <a:endParaRPr lang="en-US" altLang="zh-CN" sz="2400" dirty="0"/>
          </a:p>
        </p:txBody>
      </p:sp>
      <p:sp>
        <p:nvSpPr>
          <p:cNvPr id="7" name="文本框 6">
            <a:extLst>
              <a:ext uri="{FF2B5EF4-FFF2-40B4-BE49-F238E27FC236}">
                <a16:creationId xmlns:a16="http://schemas.microsoft.com/office/drawing/2014/main" id="{F53A63B9-595E-165A-AC35-C4742FFDF1CD}"/>
              </a:ext>
            </a:extLst>
          </p:cNvPr>
          <p:cNvSpPr txBox="1"/>
          <p:nvPr/>
        </p:nvSpPr>
        <p:spPr>
          <a:xfrm>
            <a:off x="0" y="4832092"/>
            <a:ext cx="3893389" cy="1569660"/>
          </a:xfrm>
          <a:prstGeom prst="rect">
            <a:avLst/>
          </a:prstGeom>
          <a:noFill/>
        </p:spPr>
        <p:txBody>
          <a:bodyPr wrap="square" rtlCol="0">
            <a:spAutoFit/>
          </a:bodyPr>
          <a:lstStyle/>
          <a:p>
            <a:r>
              <a:rPr lang="en-US" altLang="zh-CN" sz="2400" dirty="0"/>
              <a:t>Usage instructions in </a:t>
            </a:r>
            <a:r>
              <a:rPr lang="en-US" altLang="zh-CN" sz="2400" dirty="0" err="1"/>
              <a:t>Bilibili</a:t>
            </a:r>
            <a:endParaRPr lang="en-US" altLang="zh-CN" sz="2400" dirty="0"/>
          </a:p>
          <a:p>
            <a:endParaRPr lang="en-US" altLang="zh-CN" sz="2400" dirty="0"/>
          </a:p>
          <a:p>
            <a:r>
              <a:rPr lang="en-US" altLang="zh-CN" sz="2400" dirty="0"/>
              <a:t>3.2 </a:t>
            </a:r>
            <a:r>
              <a:rPr lang="zh-CN" altLang="en-US" sz="2400" dirty="0"/>
              <a:t>文献使用：增删改查</a:t>
            </a:r>
            <a:endParaRPr lang="en-US" altLang="zh-CN" sz="2400" dirty="0"/>
          </a:p>
          <a:p>
            <a:r>
              <a:rPr lang="zh-CN" altLang="en-US" sz="2400" dirty="0">
                <a:hlinkClick r:id="rId8"/>
              </a:rPr>
              <a:t>基础演示</a:t>
            </a:r>
            <a:endParaRPr lang="en-US" altLang="zh-CN" sz="2400" dirty="0"/>
          </a:p>
        </p:txBody>
      </p:sp>
    </p:spTree>
    <p:extLst>
      <p:ext uri="{BB962C8B-B14F-4D97-AF65-F5344CB8AC3E}">
        <p14:creationId xmlns:p14="http://schemas.microsoft.com/office/powerpoint/2010/main" val="927658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E3A63C57-0B18-3662-AEE0-DEB62BF60809}"/>
              </a:ext>
            </a:extLst>
          </p:cNvPr>
          <p:cNvSpPr txBox="1"/>
          <p:nvPr/>
        </p:nvSpPr>
        <p:spPr>
          <a:xfrm>
            <a:off x="0" y="0"/>
            <a:ext cx="3157268" cy="523220"/>
          </a:xfrm>
          <a:prstGeom prst="rect">
            <a:avLst/>
          </a:prstGeom>
          <a:noFill/>
        </p:spPr>
        <p:txBody>
          <a:bodyPr wrap="square" rtlCol="0">
            <a:spAutoFit/>
          </a:bodyPr>
          <a:lstStyle/>
          <a:p>
            <a:r>
              <a:rPr lang="en-US" altLang="zh-CN" sz="2800" dirty="0"/>
              <a:t>4. </a:t>
            </a:r>
            <a:r>
              <a:rPr lang="zh-CN" altLang="en-US" sz="2800" dirty="0"/>
              <a:t>文献阅读</a:t>
            </a:r>
          </a:p>
        </p:txBody>
      </p:sp>
      <p:sp>
        <p:nvSpPr>
          <p:cNvPr id="3" name="文本框 2">
            <a:extLst>
              <a:ext uri="{FF2B5EF4-FFF2-40B4-BE49-F238E27FC236}">
                <a16:creationId xmlns:a16="http://schemas.microsoft.com/office/drawing/2014/main" id="{0BE835E9-2BC2-AE52-6510-5AB7D39112EA}"/>
              </a:ext>
            </a:extLst>
          </p:cNvPr>
          <p:cNvSpPr txBox="1"/>
          <p:nvPr/>
        </p:nvSpPr>
        <p:spPr>
          <a:xfrm>
            <a:off x="0" y="523220"/>
            <a:ext cx="6096000" cy="5440508"/>
          </a:xfrm>
          <a:prstGeom prst="rect">
            <a:avLst/>
          </a:prstGeom>
          <a:noFill/>
        </p:spPr>
        <p:txBody>
          <a:bodyPr wrap="square" rtlCol="0">
            <a:spAutoFit/>
          </a:bodyPr>
          <a:lstStyle/>
          <a:p>
            <a:r>
              <a:rPr lang="en-US" altLang="zh-CN" sz="2400" dirty="0"/>
              <a:t>4.1</a:t>
            </a:r>
            <a:r>
              <a:rPr lang="zh-CN" altLang="en-US" sz="2400" dirty="0"/>
              <a:t> 综述（</a:t>
            </a:r>
            <a:r>
              <a:rPr lang="en-US" altLang="zh-CN" sz="2400" dirty="0"/>
              <a:t>Review)</a:t>
            </a:r>
          </a:p>
          <a:p>
            <a:endParaRPr lang="en-US" altLang="zh-CN" sz="2400" dirty="0"/>
          </a:p>
          <a:p>
            <a:r>
              <a:rPr lang="zh-CN" altLang="en-US" sz="2400" dirty="0"/>
              <a:t>梳理、总结、评价某一领域的现有知识</a:t>
            </a:r>
            <a:endParaRPr lang="en-US" altLang="zh-CN" sz="2400" dirty="0"/>
          </a:p>
          <a:p>
            <a:endParaRPr lang="en-US" altLang="zh-CN" sz="2400" dirty="0"/>
          </a:p>
          <a:p>
            <a:endParaRPr lang="en-US" altLang="zh-CN" sz="2400" dirty="0"/>
          </a:p>
          <a:p>
            <a:r>
              <a:rPr lang="zh-CN" altLang="en-US" sz="2400" dirty="0"/>
              <a:t>已有研究的背景、现状、主要观点、争议、未来方向</a:t>
            </a:r>
            <a:endParaRPr lang="en-US" altLang="zh-CN" sz="2400" dirty="0"/>
          </a:p>
          <a:p>
            <a:endParaRPr lang="en-US" altLang="zh-CN" sz="2400" dirty="0"/>
          </a:p>
          <a:p>
            <a:endParaRPr lang="en-US" altLang="zh-CN" sz="2400" dirty="0"/>
          </a:p>
          <a:p>
            <a:r>
              <a:rPr lang="zh-CN" altLang="en-US" sz="2400" dirty="0"/>
              <a:t>快速入门一个领域；了解大局和关键问题；找到重要参考文献</a:t>
            </a:r>
            <a:endParaRPr lang="en-US" altLang="zh-CN" sz="2400" dirty="0"/>
          </a:p>
          <a:p>
            <a:endParaRPr lang="en-US" altLang="zh-CN" sz="2400" dirty="0"/>
          </a:p>
          <a:p>
            <a:endParaRPr lang="en-US" altLang="zh-CN" sz="2400" dirty="0"/>
          </a:p>
          <a:p>
            <a:r>
              <a:rPr lang="zh-CN" altLang="en-US" sz="2400" dirty="0"/>
              <a:t>通常更自由，按主题逻辑组织</a:t>
            </a:r>
          </a:p>
        </p:txBody>
      </p:sp>
      <p:sp>
        <p:nvSpPr>
          <p:cNvPr id="5" name="文本框 4">
            <a:extLst>
              <a:ext uri="{FF2B5EF4-FFF2-40B4-BE49-F238E27FC236}">
                <a16:creationId xmlns:a16="http://schemas.microsoft.com/office/drawing/2014/main" id="{847BDBFE-B34B-1615-E712-936EBBA26DA6}"/>
              </a:ext>
            </a:extLst>
          </p:cNvPr>
          <p:cNvSpPr txBox="1"/>
          <p:nvPr/>
        </p:nvSpPr>
        <p:spPr>
          <a:xfrm>
            <a:off x="6096000" y="523220"/>
            <a:ext cx="6096000" cy="3046988"/>
          </a:xfrm>
          <a:prstGeom prst="rect">
            <a:avLst/>
          </a:prstGeom>
          <a:noFill/>
        </p:spPr>
        <p:txBody>
          <a:bodyPr wrap="square" rtlCol="0">
            <a:spAutoFit/>
          </a:bodyPr>
          <a:lstStyle/>
          <a:p>
            <a:r>
              <a:rPr lang="en-US" altLang="zh-CN" sz="2400" dirty="0"/>
              <a:t>Title &amp; Authors &amp; Abstract: </a:t>
            </a:r>
            <a:r>
              <a:rPr lang="zh-CN" altLang="en-US" sz="2400" dirty="0"/>
              <a:t>确定对应领域</a:t>
            </a:r>
          </a:p>
          <a:p>
            <a:endParaRPr lang="en-US" altLang="zh-CN" sz="2400" dirty="0"/>
          </a:p>
          <a:p>
            <a:r>
              <a:rPr lang="en-US" altLang="zh-CN" sz="2400" dirty="0"/>
              <a:t>Introduction &amp; Conclusions: </a:t>
            </a:r>
            <a:r>
              <a:rPr lang="zh-CN" altLang="en-US" sz="2400" dirty="0"/>
              <a:t>动机、内容、核心观点</a:t>
            </a:r>
            <a:r>
              <a:rPr lang="en-US" altLang="zh-CN" sz="2400" dirty="0"/>
              <a:t>&amp;</a:t>
            </a:r>
            <a:r>
              <a:rPr lang="zh-CN" altLang="en-US" sz="2400" dirty="0"/>
              <a:t>趋势</a:t>
            </a:r>
            <a:endParaRPr lang="en-US" altLang="zh-CN" sz="2400" dirty="0"/>
          </a:p>
          <a:p>
            <a:endParaRPr lang="zh-CN" altLang="en-US" sz="2400" dirty="0"/>
          </a:p>
          <a:p>
            <a:r>
              <a:rPr lang="en-US" altLang="zh-CN" sz="2400" dirty="0"/>
              <a:t>Pictures &amp; Subtitles: </a:t>
            </a:r>
            <a:r>
              <a:rPr lang="zh-CN" altLang="en-US" sz="2400" dirty="0"/>
              <a:t>框架</a:t>
            </a:r>
            <a:endParaRPr lang="en-US" altLang="zh-CN" sz="2400" dirty="0"/>
          </a:p>
          <a:p>
            <a:endParaRPr lang="en-US" altLang="zh-CN" sz="2400" dirty="0"/>
          </a:p>
          <a:p>
            <a:r>
              <a:rPr lang="en-US" altLang="zh-CN" sz="2400" dirty="0"/>
              <a:t>References:</a:t>
            </a:r>
            <a:r>
              <a:rPr lang="zh-CN" altLang="en-US" sz="2400" dirty="0"/>
              <a:t> 值得阅读的原始研究论文</a:t>
            </a:r>
            <a:endParaRPr lang="en-US" altLang="zh-CN" sz="2400" dirty="0"/>
          </a:p>
        </p:txBody>
      </p:sp>
    </p:spTree>
    <p:extLst>
      <p:ext uri="{BB962C8B-B14F-4D97-AF65-F5344CB8AC3E}">
        <p14:creationId xmlns:p14="http://schemas.microsoft.com/office/powerpoint/2010/main" val="3105247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BF946-B9E0-0CF5-802D-518D974B5084}"/>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9A37FEE0-FCC7-085C-1391-CDC4BE7AAA0B}"/>
              </a:ext>
            </a:extLst>
          </p:cNvPr>
          <p:cNvSpPr txBox="1"/>
          <p:nvPr/>
        </p:nvSpPr>
        <p:spPr>
          <a:xfrm>
            <a:off x="0" y="0"/>
            <a:ext cx="3157268" cy="523220"/>
          </a:xfrm>
          <a:prstGeom prst="rect">
            <a:avLst/>
          </a:prstGeom>
          <a:noFill/>
        </p:spPr>
        <p:txBody>
          <a:bodyPr wrap="square" rtlCol="0">
            <a:spAutoFit/>
          </a:bodyPr>
          <a:lstStyle/>
          <a:p>
            <a:r>
              <a:rPr lang="en-US" altLang="zh-CN" sz="2800" dirty="0"/>
              <a:t>4. </a:t>
            </a:r>
            <a:r>
              <a:rPr lang="zh-CN" altLang="en-US" sz="2800" dirty="0"/>
              <a:t>文献阅读</a:t>
            </a:r>
          </a:p>
        </p:txBody>
      </p:sp>
      <p:sp>
        <p:nvSpPr>
          <p:cNvPr id="3" name="文本框 2">
            <a:extLst>
              <a:ext uri="{FF2B5EF4-FFF2-40B4-BE49-F238E27FC236}">
                <a16:creationId xmlns:a16="http://schemas.microsoft.com/office/drawing/2014/main" id="{97A16249-D497-DD83-C7C8-1AAF52004544}"/>
              </a:ext>
            </a:extLst>
          </p:cNvPr>
          <p:cNvSpPr txBox="1"/>
          <p:nvPr/>
        </p:nvSpPr>
        <p:spPr>
          <a:xfrm>
            <a:off x="1" y="523220"/>
            <a:ext cx="6096000" cy="5262979"/>
          </a:xfrm>
          <a:prstGeom prst="rect">
            <a:avLst/>
          </a:prstGeom>
          <a:noFill/>
        </p:spPr>
        <p:txBody>
          <a:bodyPr wrap="square" rtlCol="0">
            <a:spAutoFit/>
          </a:bodyPr>
          <a:lstStyle/>
          <a:p>
            <a:r>
              <a:rPr lang="en-US" altLang="zh-CN" sz="2400" dirty="0"/>
              <a:t>4.2</a:t>
            </a:r>
            <a:r>
              <a:rPr lang="zh-CN" altLang="en-US" sz="2400" dirty="0"/>
              <a:t> 研究性论文（</a:t>
            </a:r>
            <a:r>
              <a:rPr lang="en-US" altLang="zh-CN" sz="2400" dirty="0"/>
              <a:t>Research Articles)</a:t>
            </a:r>
          </a:p>
          <a:p>
            <a:endParaRPr lang="en-US" altLang="zh-CN" sz="2400" dirty="0"/>
          </a:p>
          <a:p>
            <a:r>
              <a:rPr lang="zh-CN" altLang="en-US" sz="2400" dirty="0"/>
              <a:t>报告一项具体的、原创的研究发现</a:t>
            </a:r>
            <a:endParaRPr lang="en-US" altLang="zh-CN" sz="2400" dirty="0"/>
          </a:p>
          <a:p>
            <a:endParaRPr lang="en-US" altLang="zh-CN" sz="2400" dirty="0"/>
          </a:p>
          <a:p>
            <a:endParaRPr lang="en-US" altLang="zh-CN" sz="2400" dirty="0"/>
          </a:p>
          <a:p>
            <a:r>
              <a:rPr lang="zh-CN" altLang="en-US" sz="2400" dirty="0"/>
              <a:t>具体的研究问题、实验方法、数据结果、讨论与结论</a:t>
            </a:r>
            <a:endParaRPr lang="en-US" altLang="zh-CN" sz="2400" dirty="0"/>
          </a:p>
          <a:p>
            <a:endParaRPr lang="en-US" altLang="zh-CN" sz="2400" dirty="0"/>
          </a:p>
          <a:p>
            <a:endParaRPr lang="en-US" altLang="zh-CN" sz="2400" dirty="0"/>
          </a:p>
          <a:p>
            <a:r>
              <a:rPr lang="zh-CN" altLang="en-US" sz="2400" dirty="0"/>
              <a:t>深入学习一个具体问题的解决方法；理解科研过程；学习分析数据</a:t>
            </a:r>
            <a:endParaRPr lang="en-US" altLang="zh-CN" sz="2400" dirty="0"/>
          </a:p>
          <a:p>
            <a:endParaRPr lang="en-US" altLang="zh-CN" sz="2400" dirty="0"/>
          </a:p>
          <a:p>
            <a:endParaRPr lang="en-US" altLang="zh-CN" sz="2400" dirty="0"/>
          </a:p>
          <a:p>
            <a:r>
              <a:rPr lang="zh-CN" altLang="en-US" sz="2400" dirty="0"/>
              <a:t>高度结构化，</a:t>
            </a:r>
            <a:r>
              <a:rPr lang="en-US" altLang="zh-CN" sz="2400" dirty="0" err="1"/>
              <a:t>IMRaD</a:t>
            </a:r>
            <a:endParaRPr lang="en-US" altLang="zh-CN" sz="2400" dirty="0"/>
          </a:p>
        </p:txBody>
      </p:sp>
      <p:sp>
        <p:nvSpPr>
          <p:cNvPr id="2" name="文本框 1">
            <a:extLst>
              <a:ext uri="{FF2B5EF4-FFF2-40B4-BE49-F238E27FC236}">
                <a16:creationId xmlns:a16="http://schemas.microsoft.com/office/drawing/2014/main" id="{48DE1D17-B285-7249-D6E2-503457AE1E00}"/>
              </a:ext>
            </a:extLst>
          </p:cNvPr>
          <p:cNvSpPr txBox="1"/>
          <p:nvPr/>
        </p:nvSpPr>
        <p:spPr>
          <a:xfrm>
            <a:off x="6096000" y="523220"/>
            <a:ext cx="6096000" cy="4154984"/>
          </a:xfrm>
          <a:prstGeom prst="rect">
            <a:avLst/>
          </a:prstGeom>
          <a:noFill/>
        </p:spPr>
        <p:txBody>
          <a:bodyPr wrap="square" rtlCol="0">
            <a:spAutoFit/>
          </a:bodyPr>
          <a:lstStyle/>
          <a:p>
            <a:r>
              <a:rPr lang="en-US" altLang="zh-CN" sz="2400" dirty="0"/>
              <a:t>Title &amp; Authors &amp; Abstract: </a:t>
            </a:r>
            <a:r>
              <a:rPr lang="zh-CN" altLang="en-US" sz="2400" dirty="0"/>
              <a:t>确定对应领域</a:t>
            </a:r>
          </a:p>
          <a:p>
            <a:endParaRPr lang="en-US" altLang="zh-CN" sz="2400" dirty="0"/>
          </a:p>
          <a:p>
            <a:r>
              <a:rPr lang="en-US" altLang="zh-CN" sz="2400" b="1" dirty="0"/>
              <a:t>I</a:t>
            </a:r>
            <a:r>
              <a:rPr lang="en-US" altLang="zh-CN" sz="2400" dirty="0"/>
              <a:t>ntroduction: </a:t>
            </a:r>
            <a:r>
              <a:rPr lang="zh-CN" altLang="en-US" sz="2400" dirty="0"/>
              <a:t>前人研究</a:t>
            </a:r>
            <a:r>
              <a:rPr lang="en-US" altLang="zh-CN" sz="2400" dirty="0"/>
              <a:t>+</a:t>
            </a:r>
            <a:r>
              <a:rPr lang="zh-CN" altLang="en-US" sz="2400" dirty="0"/>
              <a:t>研究缺口，本研究的目标和意义</a:t>
            </a:r>
            <a:endParaRPr lang="en-US" altLang="zh-CN" sz="2400" dirty="0"/>
          </a:p>
          <a:p>
            <a:endParaRPr lang="en-US" altLang="zh-CN" sz="2400" dirty="0"/>
          </a:p>
          <a:p>
            <a:r>
              <a:rPr lang="en-US" altLang="zh-CN" sz="2400" b="1" dirty="0"/>
              <a:t>M</a:t>
            </a:r>
            <a:r>
              <a:rPr lang="en-US" altLang="zh-CN" sz="2400" dirty="0"/>
              <a:t>ethods:</a:t>
            </a:r>
            <a:r>
              <a:rPr lang="zh-CN" altLang="en-US" sz="2400" dirty="0"/>
              <a:t> </a:t>
            </a:r>
            <a:r>
              <a:rPr lang="en-US" altLang="zh-CN" sz="2400" dirty="0"/>
              <a:t>How to do</a:t>
            </a:r>
            <a:r>
              <a:rPr lang="zh-CN" altLang="en-US" sz="2400" dirty="0"/>
              <a:t> </a:t>
            </a:r>
            <a:br>
              <a:rPr lang="zh-CN" altLang="en-US" sz="2400" dirty="0"/>
            </a:br>
            <a:endParaRPr lang="en-US" altLang="zh-CN" sz="2400" dirty="0"/>
          </a:p>
          <a:p>
            <a:r>
              <a:rPr lang="en-US" altLang="zh-CN" sz="2400" b="1" dirty="0"/>
              <a:t>R</a:t>
            </a:r>
            <a:r>
              <a:rPr lang="en-US" altLang="zh-CN" sz="2400" dirty="0"/>
              <a:t>esults </a:t>
            </a:r>
            <a:r>
              <a:rPr lang="en-US" altLang="zh-CN" sz="2400" b="1" dirty="0"/>
              <a:t>a</a:t>
            </a:r>
            <a:r>
              <a:rPr lang="en-US" altLang="zh-CN" sz="2400" dirty="0"/>
              <a:t>nd </a:t>
            </a:r>
            <a:r>
              <a:rPr lang="en-US" altLang="zh-CN" sz="2400" b="1" dirty="0"/>
              <a:t>D</a:t>
            </a:r>
            <a:r>
              <a:rPr lang="en-US" altLang="zh-CN" sz="2400" dirty="0"/>
              <a:t>iscussion:</a:t>
            </a:r>
            <a:r>
              <a:rPr lang="zh-CN" altLang="en-US" sz="2400" dirty="0"/>
              <a:t>看图、看表、看关键数据；解释结果，联系前人研究，展望未来</a:t>
            </a:r>
            <a:endParaRPr lang="en-US" altLang="zh-CN" sz="2400" dirty="0"/>
          </a:p>
          <a:p>
            <a:endParaRPr lang="en-US" altLang="zh-CN" sz="2400" dirty="0"/>
          </a:p>
          <a:p>
            <a:r>
              <a:rPr lang="en-US" altLang="zh-CN" sz="2400" dirty="0"/>
              <a:t>References: </a:t>
            </a:r>
            <a:r>
              <a:rPr lang="zh-CN" altLang="en-US" sz="2400" dirty="0"/>
              <a:t>顺藤摸瓜</a:t>
            </a:r>
            <a:endParaRPr lang="en-US" altLang="zh-CN" sz="2400" dirty="0"/>
          </a:p>
        </p:txBody>
      </p:sp>
      <p:sp>
        <p:nvSpPr>
          <p:cNvPr id="6" name="文本框 5">
            <a:extLst>
              <a:ext uri="{FF2B5EF4-FFF2-40B4-BE49-F238E27FC236}">
                <a16:creationId xmlns:a16="http://schemas.microsoft.com/office/drawing/2014/main" id="{D0E4757B-CFE0-20F6-202F-9B9569450909}"/>
              </a:ext>
            </a:extLst>
          </p:cNvPr>
          <p:cNvSpPr txBox="1"/>
          <p:nvPr/>
        </p:nvSpPr>
        <p:spPr>
          <a:xfrm>
            <a:off x="6096000" y="5324534"/>
            <a:ext cx="6046838" cy="1200329"/>
          </a:xfrm>
          <a:prstGeom prst="rect">
            <a:avLst/>
          </a:prstGeom>
          <a:noFill/>
        </p:spPr>
        <p:txBody>
          <a:bodyPr wrap="square" rtlCol="0">
            <a:spAutoFit/>
          </a:bodyPr>
          <a:lstStyle/>
          <a:p>
            <a:r>
              <a:rPr lang="en-US" altLang="zh-CN" sz="2400" dirty="0"/>
              <a:t>What &amp; Why &amp; How &amp; Findings &amp; Reflection</a:t>
            </a:r>
          </a:p>
          <a:p>
            <a:r>
              <a:rPr lang="zh-CN" altLang="en-US" sz="2400" dirty="0"/>
              <a:t>向前看、向后看，学术联系</a:t>
            </a:r>
            <a:endParaRPr lang="en-US" altLang="zh-CN" sz="2400" dirty="0"/>
          </a:p>
          <a:p>
            <a:r>
              <a:rPr lang="zh-CN" altLang="en-US" sz="2400" dirty="0"/>
              <a:t>阅读习惯</a:t>
            </a:r>
            <a:endParaRPr lang="en-US" altLang="zh-CN" sz="2400" dirty="0"/>
          </a:p>
        </p:txBody>
      </p:sp>
    </p:spTree>
    <p:extLst>
      <p:ext uri="{BB962C8B-B14F-4D97-AF65-F5344CB8AC3E}">
        <p14:creationId xmlns:p14="http://schemas.microsoft.com/office/powerpoint/2010/main" val="1553282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83BAF-8CF5-0BEC-E027-CC6E3CBBAC9F}"/>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1FCEBB8D-CF6D-C565-CFA1-F20CD7604EC7}"/>
              </a:ext>
            </a:extLst>
          </p:cNvPr>
          <p:cNvSpPr txBox="1"/>
          <p:nvPr/>
        </p:nvSpPr>
        <p:spPr>
          <a:xfrm>
            <a:off x="0" y="0"/>
            <a:ext cx="3157268" cy="523220"/>
          </a:xfrm>
          <a:prstGeom prst="rect">
            <a:avLst/>
          </a:prstGeom>
          <a:noFill/>
        </p:spPr>
        <p:txBody>
          <a:bodyPr wrap="square" rtlCol="0">
            <a:spAutoFit/>
          </a:bodyPr>
          <a:lstStyle/>
          <a:p>
            <a:r>
              <a:rPr lang="en-US" altLang="zh-CN" sz="2800" dirty="0"/>
              <a:t>5. </a:t>
            </a:r>
            <a:r>
              <a:rPr lang="zh-CN" altLang="en-US" sz="2800"/>
              <a:t>综述写作</a:t>
            </a:r>
            <a:endParaRPr lang="zh-CN" altLang="en-US" sz="2800" dirty="0"/>
          </a:p>
        </p:txBody>
      </p:sp>
      <p:sp>
        <p:nvSpPr>
          <p:cNvPr id="2" name="文本框 1">
            <a:extLst>
              <a:ext uri="{FF2B5EF4-FFF2-40B4-BE49-F238E27FC236}">
                <a16:creationId xmlns:a16="http://schemas.microsoft.com/office/drawing/2014/main" id="{8F0B5560-EBF3-B06D-FA40-AE5FABC287EE}"/>
              </a:ext>
            </a:extLst>
          </p:cNvPr>
          <p:cNvSpPr txBox="1"/>
          <p:nvPr/>
        </p:nvSpPr>
        <p:spPr>
          <a:xfrm>
            <a:off x="1" y="523220"/>
            <a:ext cx="12192000" cy="5262979"/>
          </a:xfrm>
          <a:prstGeom prst="rect">
            <a:avLst/>
          </a:prstGeom>
          <a:noFill/>
        </p:spPr>
        <p:txBody>
          <a:bodyPr wrap="square" rtlCol="0">
            <a:spAutoFit/>
          </a:bodyPr>
          <a:lstStyle/>
          <a:p>
            <a:r>
              <a:rPr lang="zh-CN" altLang="en-US" sz="2400" dirty="0"/>
              <a:t>考察该领域所有的关键文献，理清它们的分布、联系、优劣，“画”出一张清晰的“地图”</a:t>
            </a:r>
            <a:endParaRPr lang="en-US" altLang="zh-CN" sz="2400" dirty="0"/>
          </a:p>
          <a:p>
            <a:endParaRPr lang="en-US" altLang="zh-CN" sz="2400" dirty="0"/>
          </a:p>
          <a:p>
            <a:endParaRPr lang="en-US" altLang="zh-CN" sz="2400" dirty="0"/>
          </a:p>
          <a:p>
            <a:r>
              <a:rPr lang="en-US" altLang="zh-CN" sz="2400" dirty="0"/>
              <a:t>Book Report</a:t>
            </a:r>
            <a:r>
              <a:rPr lang="zh-CN" altLang="en-US" sz="2400" dirty="0"/>
              <a:t>：基础罗列</a:t>
            </a:r>
            <a:r>
              <a:rPr lang="en-US" altLang="zh-CN" sz="2400" dirty="0"/>
              <a:t>+</a:t>
            </a:r>
            <a:r>
              <a:rPr lang="zh-CN" altLang="en-US" sz="2400" dirty="0"/>
              <a:t>感想</a:t>
            </a:r>
            <a:endParaRPr lang="en-US" altLang="zh-CN" sz="2400" dirty="0"/>
          </a:p>
          <a:p>
            <a:r>
              <a:rPr lang="en-US" altLang="zh-CN" sz="2400" dirty="0"/>
              <a:t>Literature Review</a:t>
            </a:r>
            <a:r>
              <a:rPr lang="zh-CN" altLang="en-US" sz="2400" dirty="0"/>
              <a:t>： “关于这个问题，</a:t>
            </a:r>
            <a:r>
              <a:rPr lang="en-US" altLang="zh-CN" sz="2400" dirty="0"/>
              <a:t>A</a:t>
            </a:r>
            <a:r>
              <a:rPr lang="zh-CN" altLang="en-US" sz="2400" dirty="0"/>
              <a:t>和</a:t>
            </a:r>
            <a:r>
              <a:rPr lang="en-US" altLang="zh-CN" sz="2400" dirty="0"/>
              <a:t>B</a:t>
            </a:r>
            <a:r>
              <a:rPr lang="zh-CN" altLang="en-US" sz="2400" dirty="0"/>
              <a:t>的观点形成了交锋，而</a:t>
            </a:r>
            <a:r>
              <a:rPr lang="en-US" altLang="zh-CN" sz="2400" dirty="0"/>
              <a:t>C</a:t>
            </a:r>
            <a:r>
              <a:rPr lang="zh-CN" altLang="en-US" sz="2400" dirty="0"/>
              <a:t>在方法上进行了创新，目前的主流趋势是</a:t>
            </a:r>
            <a:r>
              <a:rPr lang="en-US" altLang="zh-CN" sz="2400" dirty="0"/>
              <a:t>…</a:t>
            </a:r>
            <a:r>
              <a:rPr lang="zh-CN" altLang="en-US" sz="2400" dirty="0"/>
              <a:t>，但还存在一个尚未解决的空白</a:t>
            </a:r>
            <a:r>
              <a:rPr lang="en-US" altLang="zh-CN" sz="2400" dirty="0"/>
              <a:t>…”</a:t>
            </a:r>
            <a:r>
              <a:rPr lang="zh-CN" altLang="en-US" sz="2400" dirty="0"/>
              <a:t> 的分析、比较、组织和评价</a:t>
            </a:r>
            <a:endParaRPr lang="en-US" altLang="zh-CN" sz="2400" dirty="0"/>
          </a:p>
          <a:p>
            <a:endParaRPr lang="en-US" altLang="zh-CN" sz="2400" dirty="0"/>
          </a:p>
          <a:p>
            <a:endParaRPr lang="en-US" altLang="zh-CN" sz="2400" dirty="0"/>
          </a:p>
          <a:p>
            <a:r>
              <a:rPr lang="zh-CN" altLang="en-US" sz="2400" dirty="0"/>
              <a:t>（</a:t>
            </a:r>
            <a:r>
              <a:rPr lang="en-US" altLang="zh-CN" sz="2400" dirty="0"/>
              <a:t>1</a:t>
            </a:r>
            <a:r>
              <a:rPr lang="zh-CN" altLang="en-US" sz="2400" dirty="0"/>
              <a:t>）确定主题，检索与筛选文献</a:t>
            </a:r>
          </a:p>
          <a:p>
            <a:r>
              <a:rPr lang="zh-CN" altLang="en-US" sz="2400" dirty="0"/>
              <a:t>（</a:t>
            </a:r>
            <a:r>
              <a:rPr lang="en-US" altLang="zh-CN" sz="2400" dirty="0"/>
              <a:t>2</a:t>
            </a:r>
            <a:r>
              <a:rPr lang="zh-CN" altLang="en-US" sz="2400" dirty="0"/>
              <a:t>）深度阅读与分析</a:t>
            </a:r>
            <a:endParaRPr lang="en-US" altLang="zh-CN" sz="2400" dirty="0"/>
          </a:p>
          <a:p>
            <a:r>
              <a:rPr lang="zh-CN" altLang="en-US" sz="2400" dirty="0"/>
              <a:t>（</a:t>
            </a:r>
            <a:r>
              <a:rPr lang="en-US" altLang="zh-CN" sz="2400" dirty="0"/>
              <a:t>3</a:t>
            </a:r>
            <a:r>
              <a:rPr lang="zh-CN" altLang="en-US" sz="2400" dirty="0"/>
              <a:t>）综合、组织与成文</a:t>
            </a:r>
            <a:endParaRPr lang="en-US" altLang="zh-CN" sz="2400" dirty="0"/>
          </a:p>
          <a:p>
            <a:r>
              <a:rPr lang="zh-CN" altLang="en-US" sz="2400" dirty="0"/>
              <a:t>①按主题分类，而非按作者罗列</a:t>
            </a:r>
            <a:endParaRPr lang="en-US" altLang="zh-CN" sz="2400" dirty="0"/>
          </a:p>
          <a:p>
            <a:r>
              <a:rPr lang="zh-CN" altLang="en-US" sz="2400" dirty="0"/>
              <a:t>②指出联系与空白</a:t>
            </a:r>
            <a:endParaRPr lang="en-US" altLang="zh-CN" sz="2400" dirty="0"/>
          </a:p>
          <a:p>
            <a:r>
              <a:rPr lang="zh-CN" altLang="en-US" sz="2400" dirty="0"/>
              <a:t>③形成你的叙事线</a:t>
            </a:r>
          </a:p>
        </p:txBody>
      </p:sp>
    </p:spTree>
    <p:extLst>
      <p:ext uri="{BB962C8B-B14F-4D97-AF65-F5344CB8AC3E}">
        <p14:creationId xmlns:p14="http://schemas.microsoft.com/office/powerpoint/2010/main" val="1077875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75398" y="1343537"/>
            <a:ext cx="11716602" cy="3810402"/>
          </a:xfrm>
          <a:prstGeom prst="rect">
            <a:avLst/>
          </a:prstGeom>
        </p:spPr>
        <p:txBody>
          <a:bodyPr lIns="0" tIns="0" rIns="0" bIns="0" rtlCol="0" anchor="t">
            <a:spAutoFit/>
          </a:bodyPr>
          <a:lstStyle/>
          <a:p>
            <a:pPr>
              <a:lnSpc>
                <a:spcPts val="28361"/>
              </a:lnSpc>
            </a:pPr>
            <a:endParaRPr lang="en-US" sz="31867" dirty="0">
              <a:solidFill>
                <a:srgbClr val="FFFFFF">
                  <a:alpha val="78824"/>
                </a:srgbClr>
              </a:solidFill>
              <a:latin typeface="Bebas Neue Cyrillic"/>
              <a:ea typeface="Bebas Neue Cyrillic"/>
              <a:cs typeface="Bebas Neue Cyrillic"/>
              <a:sym typeface="Bebas Neue Cyrillic"/>
            </a:endParaRPr>
          </a:p>
        </p:txBody>
      </p:sp>
      <p:grpSp>
        <p:nvGrpSpPr>
          <p:cNvPr id="5" name="Group 5"/>
          <p:cNvGrpSpPr/>
          <p:nvPr/>
        </p:nvGrpSpPr>
        <p:grpSpPr>
          <a:xfrm>
            <a:off x="0" y="0"/>
            <a:ext cx="12192000" cy="578118"/>
            <a:chOff x="0" y="0"/>
            <a:chExt cx="24384000" cy="1156236"/>
          </a:xfrm>
        </p:grpSpPr>
        <p:grpSp>
          <p:nvGrpSpPr>
            <p:cNvPr id="6" name="Group 6"/>
            <p:cNvGrpSpPr/>
            <p:nvPr/>
          </p:nvGrpSpPr>
          <p:grpSpPr>
            <a:xfrm>
              <a:off x="0" y="0"/>
              <a:ext cx="24384000" cy="1156236"/>
              <a:chOff x="0" y="0"/>
              <a:chExt cx="4816593" cy="228392"/>
            </a:xfrm>
          </p:grpSpPr>
          <p:sp>
            <p:nvSpPr>
              <p:cNvPr id="7" name="Freeform 7"/>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8" name="TextBox 8"/>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AutoShape 9"/>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10" name="AutoShape 10"/>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11" name="AutoShape 11"/>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12" name="Group 12"/>
            <p:cNvGrpSpPr/>
            <p:nvPr/>
          </p:nvGrpSpPr>
          <p:grpSpPr>
            <a:xfrm>
              <a:off x="21928802"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2657591"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8" name="Group 18"/>
            <p:cNvGrpSpPr/>
            <p:nvPr/>
          </p:nvGrpSpPr>
          <p:grpSpPr>
            <a:xfrm>
              <a:off x="23386380" y="456264"/>
              <a:ext cx="308391" cy="30839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21" name="TextBox 21"/>
            <p:cNvSpPr txBox="1"/>
            <p:nvPr/>
          </p:nvSpPr>
          <p:spPr>
            <a:xfrm>
              <a:off x="8472380" y="264140"/>
              <a:ext cx="7439246" cy="615554"/>
            </a:xfrm>
            <a:prstGeom prst="rect">
              <a:avLst/>
            </a:prstGeom>
          </p:spPr>
          <p:txBody>
            <a:bodyPr lIns="0" tIns="0" rIns="0" bIns="0" rtlCol="0" anchor="t">
              <a:spAutoFit/>
            </a:bodyPr>
            <a:lstStyle/>
            <a:p>
              <a:pPr algn="ctr">
                <a:lnSpc>
                  <a:spcPts val="2436"/>
                </a:lnSpc>
                <a:spcBef>
                  <a:spcPct val="0"/>
                </a:spcBef>
              </a:pPr>
              <a:r>
                <a:rPr lang="en-US" sz="2133" b="1" spc="90" dirty="0">
                  <a:solidFill>
                    <a:srgbClr val="000000"/>
                  </a:solidFill>
                  <a:ea typeface="Helios Extended"/>
                  <a:cs typeface="Helios Extended"/>
                  <a:sym typeface="Helios Extended"/>
                </a:rPr>
                <a:t>H</a:t>
              </a:r>
              <a:r>
                <a:rPr lang="en-US" altLang="zh-CN" sz="2133" b="1" spc="90" dirty="0">
                  <a:solidFill>
                    <a:srgbClr val="000000"/>
                  </a:solidFill>
                  <a:ea typeface="Helios Extended"/>
                  <a:cs typeface="Helios Extended"/>
                  <a:sym typeface="Helios Extended"/>
                </a:rPr>
                <a:t>ow to choose the teacher?</a:t>
              </a:r>
              <a:endParaRPr lang="en-US" sz="2133" b="1" spc="90" dirty="0">
                <a:solidFill>
                  <a:srgbClr val="000000"/>
                </a:solidFill>
                <a:ea typeface="Helios Extended"/>
                <a:cs typeface="Helios Extended"/>
                <a:sym typeface="Helios Extended"/>
              </a:endParaRPr>
            </a:p>
          </p:txBody>
        </p:sp>
      </p:grpSp>
      <p:sp>
        <p:nvSpPr>
          <p:cNvPr id="31" name="AutoShape 23">
            <a:extLst>
              <a:ext uri="{FF2B5EF4-FFF2-40B4-BE49-F238E27FC236}">
                <a16:creationId xmlns:a16="http://schemas.microsoft.com/office/drawing/2014/main" id="{F15B3B7C-4040-3858-91D7-7044DF490C8E}"/>
              </a:ext>
            </a:extLst>
          </p:cNvPr>
          <p:cNvSpPr/>
          <p:nvPr/>
        </p:nvSpPr>
        <p:spPr>
          <a:xfrm>
            <a:off x="405441" y="6121400"/>
            <a:ext cx="5185751" cy="0"/>
          </a:xfrm>
          <a:prstGeom prst="line">
            <a:avLst/>
          </a:prstGeom>
          <a:ln w="38100" cap="flat">
            <a:solidFill>
              <a:srgbClr val="B37B3F"/>
            </a:solidFill>
            <a:prstDash val="solid"/>
            <a:headEnd type="none" w="sm" len="sm"/>
            <a:tailEnd type="none" w="sm" len="sm"/>
          </a:ln>
        </p:spPr>
      </p:sp>
      <p:sp>
        <p:nvSpPr>
          <p:cNvPr id="32" name="文本框 31">
            <a:extLst>
              <a:ext uri="{FF2B5EF4-FFF2-40B4-BE49-F238E27FC236}">
                <a16:creationId xmlns:a16="http://schemas.microsoft.com/office/drawing/2014/main" id="{05A4870D-0843-F705-6F2C-6F246B4BFE55}"/>
              </a:ext>
            </a:extLst>
          </p:cNvPr>
          <p:cNvSpPr txBox="1"/>
          <p:nvPr/>
        </p:nvSpPr>
        <p:spPr>
          <a:xfrm>
            <a:off x="475399" y="833915"/>
            <a:ext cx="2499402" cy="420564"/>
          </a:xfrm>
          <a:prstGeom prst="rect">
            <a:avLst/>
          </a:prstGeom>
          <a:noFill/>
        </p:spPr>
        <p:txBody>
          <a:bodyPr wrap="none" rtlCol="0">
            <a:spAutoFit/>
          </a:bodyPr>
          <a:lstStyle/>
          <a:p>
            <a:r>
              <a:rPr lang="zh-CN" altLang="en-US" sz="2133" b="1" dirty="0"/>
              <a:t>如何了解导师信息</a:t>
            </a:r>
            <a:r>
              <a:rPr lang="en-US" altLang="zh-CN" sz="2133" b="1" dirty="0"/>
              <a:t>?</a:t>
            </a:r>
            <a:endParaRPr lang="zh-CN" altLang="en-US" sz="2133" b="1" dirty="0"/>
          </a:p>
        </p:txBody>
      </p:sp>
      <p:sp>
        <p:nvSpPr>
          <p:cNvPr id="33" name="文本框 32">
            <a:extLst>
              <a:ext uri="{FF2B5EF4-FFF2-40B4-BE49-F238E27FC236}">
                <a16:creationId xmlns:a16="http://schemas.microsoft.com/office/drawing/2014/main" id="{B7C92BA3-A947-841A-31E0-969AB8EADD88}"/>
              </a:ext>
            </a:extLst>
          </p:cNvPr>
          <p:cNvSpPr txBox="1"/>
          <p:nvPr/>
        </p:nvSpPr>
        <p:spPr>
          <a:xfrm>
            <a:off x="469754" y="1393865"/>
            <a:ext cx="7664278" cy="420564"/>
          </a:xfrm>
          <a:prstGeom prst="rect">
            <a:avLst/>
          </a:prstGeom>
          <a:noFill/>
        </p:spPr>
        <p:txBody>
          <a:bodyPr wrap="none" rtlCol="0">
            <a:spAutoFit/>
          </a:bodyPr>
          <a:lstStyle/>
          <a:p>
            <a:pPr marL="304815" indent="-304815">
              <a:buFont typeface="Wingdings" panose="05000000000000000000" pitchFamily="2" charset="2"/>
              <a:buChar char="Ø"/>
            </a:pPr>
            <a:r>
              <a:rPr lang="zh-CN" altLang="en-US" sz="2133" b="1" dirty="0"/>
              <a:t>书院导师活动 </a:t>
            </a:r>
            <a:r>
              <a:rPr lang="en-US" altLang="zh-CN" sz="2133" b="1" dirty="0"/>
              <a:t>#</a:t>
            </a:r>
            <a:r>
              <a:rPr lang="zh-CN" altLang="en-US" sz="2133" b="1" dirty="0"/>
              <a:t>小程序</a:t>
            </a:r>
            <a:r>
              <a:rPr lang="en-US" altLang="zh-CN" sz="2133" b="1" dirty="0"/>
              <a:t>://</a:t>
            </a:r>
            <a:r>
              <a:rPr lang="zh-CN" altLang="en-US" sz="2133" b="1" dirty="0"/>
              <a:t>砺行成长空间</a:t>
            </a:r>
            <a:r>
              <a:rPr lang="en-US" altLang="zh-CN" sz="2133" b="1" dirty="0"/>
              <a:t>/ZDRjbTvN7w3HXca</a:t>
            </a:r>
          </a:p>
        </p:txBody>
      </p:sp>
      <p:sp>
        <p:nvSpPr>
          <p:cNvPr id="34" name="文本框 33">
            <a:extLst>
              <a:ext uri="{FF2B5EF4-FFF2-40B4-BE49-F238E27FC236}">
                <a16:creationId xmlns:a16="http://schemas.microsoft.com/office/drawing/2014/main" id="{1D6FADA2-B2EF-85F0-F647-18ADAC314F82}"/>
              </a:ext>
            </a:extLst>
          </p:cNvPr>
          <p:cNvSpPr txBox="1"/>
          <p:nvPr/>
        </p:nvSpPr>
        <p:spPr>
          <a:xfrm>
            <a:off x="458466" y="3192663"/>
            <a:ext cx="2103461" cy="420564"/>
          </a:xfrm>
          <a:prstGeom prst="rect">
            <a:avLst/>
          </a:prstGeom>
          <a:noFill/>
        </p:spPr>
        <p:txBody>
          <a:bodyPr wrap="none" rtlCol="0">
            <a:spAutoFit/>
          </a:bodyPr>
          <a:lstStyle/>
          <a:p>
            <a:r>
              <a:rPr lang="zh-CN" altLang="en-US" sz="2133" b="1" dirty="0"/>
              <a:t>如何选择导师？</a:t>
            </a:r>
          </a:p>
        </p:txBody>
      </p:sp>
      <p:sp>
        <p:nvSpPr>
          <p:cNvPr id="35" name="文本框 34">
            <a:extLst>
              <a:ext uri="{FF2B5EF4-FFF2-40B4-BE49-F238E27FC236}">
                <a16:creationId xmlns:a16="http://schemas.microsoft.com/office/drawing/2014/main" id="{F8301C3F-78DF-61F0-0048-56B2654B2992}"/>
              </a:ext>
            </a:extLst>
          </p:cNvPr>
          <p:cNvSpPr txBox="1"/>
          <p:nvPr/>
        </p:nvSpPr>
        <p:spPr>
          <a:xfrm>
            <a:off x="458465" y="3739787"/>
            <a:ext cx="9244335" cy="748795"/>
          </a:xfrm>
          <a:prstGeom prst="rect">
            <a:avLst/>
          </a:prstGeom>
          <a:noFill/>
        </p:spPr>
        <p:txBody>
          <a:bodyPr wrap="square" rtlCol="0">
            <a:spAutoFit/>
          </a:bodyPr>
          <a:lstStyle/>
          <a:p>
            <a:r>
              <a:rPr lang="en-US" altLang="zh-CN" sz="2133" b="1" dirty="0"/>
              <a:t>1.</a:t>
            </a:r>
            <a:r>
              <a:rPr lang="zh-CN" altLang="en-US" sz="2133" b="1" dirty="0"/>
              <a:t>思考两个问题</a:t>
            </a:r>
            <a:endParaRPr lang="en-US" altLang="zh-CN" sz="2133" b="1" dirty="0"/>
          </a:p>
          <a:p>
            <a:pPr marL="304815" indent="-304815">
              <a:buFont typeface="Wingdings" panose="05000000000000000000" pitchFamily="2" charset="2"/>
              <a:buChar char="p"/>
            </a:pPr>
            <a:r>
              <a:rPr lang="zh-CN" altLang="en-US" sz="2133" b="1" dirty="0"/>
              <a:t>为什么做科研训练？</a:t>
            </a:r>
            <a:endParaRPr lang="en-US" altLang="zh-CN" sz="2133" b="1" dirty="0"/>
          </a:p>
        </p:txBody>
      </p:sp>
      <p:sp>
        <p:nvSpPr>
          <p:cNvPr id="36" name="文本框 35">
            <a:extLst>
              <a:ext uri="{FF2B5EF4-FFF2-40B4-BE49-F238E27FC236}">
                <a16:creationId xmlns:a16="http://schemas.microsoft.com/office/drawing/2014/main" id="{F8DCD2E3-24FA-F680-1B4E-0DB306CB35C1}"/>
              </a:ext>
            </a:extLst>
          </p:cNvPr>
          <p:cNvSpPr txBox="1"/>
          <p:nvPr/>
        </p:nvSpPr>
        <p:spPr>
          <a:xfrm>
            <a:off x="5813777" y="4058960"/>
            <a:ext cx="4854223" cy="420564"/>
          </a:xfrm>
          <a:prstGeom prst="rect">
            <a:avLst/>
          </a:prstGeom>
          <a:noFill/>
        </p:spPr>
        <p:txBody>
          <a:bodyPr wrap="square" rtlCol="0">
            <a:spAutoFit/>
          </a:bodyPr>
          <a:lstStyle/>
          <a:p>
            <a:pPr marL="304815" indent="-304815">
              <a:buFont typeface="Wingdings" panose="05000000000000000000" pitchFamily="2" charset="2"/>
              <a:buChar char="p"/>
            </a:pPr>
            <a:r>
              <a:rPr lang="zh-CN" altLang="en-US" sz="2133" b="1" dirty="0"/>
              <a:t>从科研训练中想获得什么？</a:t>
            </a:r>
            <a:endParaRPr lang="en-US" altLang="zh-CN" sz="2133" b="1" dirty="0"/>
          </a:p>
        </p:txBody>
      </p:sp>
      <p:pic>
        <p:nvPicPr>
          <p:cNvPr id="38" name="图片 37">
            <a:extLst>
              <a:ext uri="{FF2B5EF4-FFF2-40B4-BE49-F238E27FC236}">
                <a16:creationId xmlns:a16="http://schemas.microsoft.com/office/drawing/2014/main" id="{DE5C4126-B473-B7FD-92D2-9C64D03C90DA}"/>
              </a:ext>
            </a:extLst>
          </p:cNvPr>
          <p:cNvPicPr>
            <a:picLocks/>
          </p:cNvPicPr>
          <p:nvPr/>
        </p:nvPicPr>
        <p:blipFill>
          <a:blip r:embed="rId3">
            <a:extLst>
              <a:ext uri="{28A0092B-C50C-407E-A947-70E740481C1C}">
                <a14:useLocalDpi xmlns:a14="http://schemas.microsoft.com/office/drawing/2010/main" val="0"/>
              </a:ext>
            </a:extLst>
          </a:blip>
          <a:srcRect t="57579" b="22515"/>
          <a:stretch/>
        </p:blipFill>
        <p:spPr>
          <a:xfrm>
            <a:off x="7974010" y="435528"/>
            <a:ext cx="3086100" cy="1365173"/>
          </a:xfrm>
          <a:prstGeom prst="rect">
            <a:avLst/>
          </a:prstGeom>
        </p:spPr>
      </p:pic>
      <p:pic>
        <p:nvPicPr>
          <p:cNvPr id="39" name="图片 38">
            <a:extLst>
              <a:ext uri="{FF2B5EF4-FFF2-40B4-BE49-F238E27FC236}">
                <a16:creationId xmlns:a16="http://schemas.microsoft.com/office/drawing/2014/main" id="{5D0D03ED-0647-121F-677B-BE0D6EFAD066}"/>
              </a:ext>
            </a:extLst>
          </p:cNvPr>
          <p:cNvPicPr>
            <a:picLocks/>
          </p:cNvPicPr>
          <p:nvPr/>
        </p:nvPicPr>
        <p:blipFill>
          <a:blip r:embed="rId4"/>
          <a:srcRect t="63140" b="15185"/>
          <a:stretch/>
        </p:blipFill>
        <p:spPr>
          <a:xfrm>
            <a:off x="7955812" y="1719121"/>
            <a:ext cx="3086100" cy="1486451"/>
          </a:xfrm>
          <a:prstGeom prst="rect">
            <a:avLst/>
          </a:prstGeom>
        </p:spPr>
      </p:pic>
      <p:sp>
        <p:nvSpPr>
          <p:cNvPr id="2" name="文本框 1">
            <a:extLst>
              <a:ext uri="{FF2B5EF4-FFF2-40B4-BE49-F238E27FC236}">
                <a16:creationId xmlns:a16="http://schemas.microsoft.com/office/drawing/2014/main" id="{34D95CFA-5EAD-4F52-01E4-1F25262691CA}"/>
              </a:ext>
            </a:extLst>
          </p:cNvPr>
          <p:cNvSpPr txBox="1"/>
          <p:nvPr/>
        </p:nvSpPr>
        <p:spPr>
          <a:xfrm>
            <a:off x="474760" y="1773057"/>
            <a:ext cx="2137124" cy="420564"/>
          </a:xfrm>
          <a:prstGeom prst="rect">
            <a:avLst/>
          </a:prstGeom>
          <a:noFill/>
        </p:spPr>
        <p:txBody>
          <a:bodyPr wrap="none" rtlCol="0">
            <a:spAutoFit/>
          </a:bodyPr>
          <a:lstStyle/>
          <a:p>
            <a:pPr marL="304815" indent="-304815">
              <a:buFont typeface="Wingdings" panose="05000000000000000000" pitchFamily="2" charset="2"/>
              <a:buChar char="Ø"/>
            </a:pPr>
            <a:r>
              <a:rPr lang="zh-CN" altLang="en-US" sz="2133" b="1" dirty="0"/>
              <a:t>课程教学老师</a:t>
            </a:r>
            <a:endParaRPr lang="en-US" altLang="zh-CN" sz="2133" b="1" dirty="0"/>
          </a:p>
        </p:txBody>
      </p:sp>
      <p:sp>
        <p:nvSpPr>
          <p:cNvPr id="4" name="文本框 32">
            <a:extLst>
              <a:ext uri="{FF2B5EF4-FFF2-40B4-BE49-F238E27FC236}">
                <a16:creationId xmlns:a16="http://schemas.microsoft.com/office/drawing/2014/main" id="{B7C92BA3-A947-841A-31E0-969AB8EADD88}"/>
              </a:ext>
            </a:extLst>
          </p:cNvPr>
          <p:cNvSpPr txBox="1"/>
          <p:nvPr/>
        </p:nvSpPr>
        <p:spPr>
          <a:xfrm>
            <a:off x="458466" y="2162907"/>
            <a:ext cx="4878259" cy="42056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04815" indent="-304815">
              <a:buFont typeface="Wingdings" panose="05000000000000000000" pitchFamily="2" charset="2"/>
              <a:buChar char="Ø"/>
            </a:pPr>
            <a:r>
              <a:rPr lang="zh-CN" altLang="en-US" sz="2133" b="1" dirty="0"/>
              <a:t>文理学院官网</a:t>
            </a:r>
            <a:r>
              <a:rPr lang="zh-CN" altLang="en-US" sz="2133" dirty="0">
                <a:hlinkClick r:id="rId5"/>
              </a:rPr>
              <a:t>北京师范大学文理学院</a:t>
            </a:r>
            <a:endParaRPr lang="en-US" altLang="zh-CN" sz="2133" b="1" dirty="0"/>
          </a:p>
        </p:txBody>
      </p:sp>
      <p:sp>
        <p:nvSpPr>
          <p:cNvPr id="22" name="文本框 21">
            <a:extLst>
              <a:ext uri="{FF2B5EF4-FFF2-40B4-BE49-F238E27FC236}">
                <a16:creationId xmlns:a16="http://schemas.microsoft.com/office/drawing/2014/main" id="{24EB525F-4E0F-8BD3-8EAF-1032CD5DE476}"/>
              </a:ext>
            </a:extLst>
          </p:cNvPr>
          <p:cNvSpPr txBox="1"/>
          <p:nvPr/>
        </p:nvSpPr>
        <p:spPr>
          <a:xfrm>
            <a:off x="509265" y="5105400"/>
            <a:ext cx="9244335" cy="748795"/>
          </a:xfrm>
          <a:prstGeom prst="rect">
            <a:avLst/>
          </a:prstGeom>
          <a:noFill/>
        </p:spPr>
        <p:txBody>
          <a:bodyPr wrap="square" rtlCol="0">
            <a:spAutoFit/>
          </a:bodyPr>
          <a:lstStyle/>
          <a:p>
            <a:r>
              <a:rPr lang="en-US" altLang="zh-CN" sz="2133" b="1" dirty="0"/>
              <a:t>2.</a:t>
            </a:r>
            <a:r>
              <a:rPr lang="zh-CN" altLang="en-US" sz="2133" b="1" dirty="0"/>
              <a:t>根据渠道了解导师信息并积极联系导师</a:t>
            </a:r>
            <a:endParaRPr lang="en-US" altLang="zh-CN" sz="2133" b="1" dirty="0"/>
          </a:p>
          <a:p>
            <a:r>
              <a:rPr lang="zh-CN" altLang="en-US" sz="2133" b="1" dirty="0"/>
              <a:t>可以是上述网络渠道，可以在校园集市发帖求助，可以询问往届学长学姐</a:t>
            </a:r>
          </a:p>
        </p:txBody>
      </p:sp>
      <p:sp>
        <p:nvSpPr>
          <p:cNvPr id="23" name="文本框 22">
            <a:extLst>
              <a:ext uri="{FF2B5EF4-FFF2-40B4-BE49-F238E27FC236}">
                <a16:creationId xmlns:a16="http://schemas.microsoft.com/office/drawing/2014/main" id="{562BBABA-859D-1798-A139-C97F691DD5D3}"/>
              </a:ext>
            </a:extLst>
          </p:cNvPr>
          <p:cNvSpPr txBox="1"/>
          <p:nvPr/>
        </p:nvSpPr>
        <p:spPr>
          <a:xfrm>
            <a:off x="446005" y="4495800"/>
            <a:ext cx="4041721" cy="420564"/>
          </a:xfrm>
          <a:prstGeom prst="rect">
            <a:avLst/>
          </a:prstGeom>
          <a:noFill/>
        </p:spPr>
        <p:txBody>
          <a:bodyPr wrap="square" rtlCol="0">
            <a:spAutoFit/>
          </a:bodyPr>
          <a:lstStyle/>
          <a:p>
            <a:r>
              <a:rPr lang="zh-CN" altLang="en-US" sz="2133" b="1" dirty="0"/>
              <a:t>兴趣，从众，项目，比赛，文章</a:t>
            </a:r>
            <a:endParaRPr lang="en-US" altLang="zh-CN" sz="2133" b="1" dirty="0"/>
          </a:p>
        </p:txBody>
      </p:sp>
      <p:sp>
        <p:nvSpPr>
          <p:cNvPr id="24" name="文本框 23">
            <a:extLst>
              <a:ext uri="{FF2B5EF4-FFF2-40B4-BE49-F238E27FC236}">
                <a16:creationId xmlns:a16="http://schemas.microsoft.com/office/drawing/2014/main" id="{83DBEAE1-6AF0-E46D-B991-9D9693894AF6}"/>
              </a:ext>
            </a:extLst>
          </p:cNvPr>
          <p:cNvSpPr txBox="1"/>
          <p:nvPr/>
        </p:nvSpPr>
        <p:spPr>
          <a:xfrm>
            <a:off x="5799400" y="4497294"/>
            <a:ext cx="4854223" cy="420564"/>
          </a:xfrm>
          <a:prstGeom prst="rect">
            <a:avLst/>
          </a:prstGeom>
          <a:noFill/>
        </p:spPr>
        <p:txBody>
          <a:bodyPr wrap="square" rtlCol="0">
            <a:spAutoFit/>
          </a:bodyPr>
          <a:lstStyle/>
          <a:p>
            <a:r>
              <a:rPr lang="zh-CN" altLang="en-US" sz="2133" b="1" dirty="0"/>
              <a:t>加学分，项目，竞赛获奖，文章，技能</a:t>
            </a:r>
            <a:endParaRPr lang="en-US" altLang="zh-CN" sz="2133" b="1" dirty="0"/>
          </a:p>
        </p:txBody>
      </p:sp>
    </p:spTree>
    <p:extLst>
      <p:ext uri="{BB962C8B-B14F-4D97-AF65-F5344CB8AC3E}">
        <p14:creationId xmlns:p14="http://schemas.microsoft.com/office/powerpoint/2010/main" val="59930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circle(in)">
                                      <p:cBhvr>
                                        <p:cTn id="33" dur="20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circle(in)">
                                      <p:cBhvr>
                                        <p:cTn id="38" dur="2000"/>
                                        <p:tgtEl>
                                          <p:spTgt spid="35"/>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circle(in)">
                                      <p:cBhvr>
                                        <p:cTn id="41" dur="20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circle(in)">
                                      <p:cBhvr>
                                        <p:cTn id="46" dur="2000"/>
                                        <p:tgtEl>
                                          <p:spTgt spid="23"/>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circle(in)">
                                      <p:cBhvr>
                                        <p:cTn id="49" dur="20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circle(in)">
                                      <p:cBhvr>
                                        <p:cTn id="54"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2" grpId="0"/>
      <p:bldP spid="4"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0C3A905-D0CD-CC9F-A116-B3448B055A77}"/>
              </a:ext>
            </a:extLst>
          </p:cNvPr>
          <p:cNvSpPr txBox="1"/>
          <p:nvPr/>
        </p:nvSpPr>
        <p:spPr>
          <a:xfrm>
            <a:off x="0" y="0"/>
            <a:ext cx="3157268" cy="523220"/>
          </a:xfrm>
          <a:prstGeom prst="rect">
            <a:avLst/>
          </a:prstGeom>
          <a:noFill/>
        </p:spPr>
        <p:txBody>
          <a:bodyPr wrap="square" rtlCol="0">
            <a:spAutoFit/>
          </a:bodyPr>
          <a:lstStyle/>
          <a:p>
            <a:r>
              <a:rPr lang="en-US" altLang="zh-CN" sz="2800" dirty="0"/>
              <a:t>1. </a:t>
            </a:r>
            <a:r>
              <a:rPr lang="zh-CN" altLang="en-US" sz="2800" dirty="0"/>
              <a:t>四六级</a:t>
            </a:r>
          </a:p>
        </p:txBody>
      </p:sp>
      <p:sp>
        <p:nvSpPr>
          <p:cNvPr id="5" name="文本框 4">
            <a:extLst>
              <a:ext uri="{FF2B5EF4-FFF2-40B4-BE49-F238E27FC236}">
                <a16:creationId xmlns:a16="http://schemas.microsoft.com/office/drawing/2014/main" id="{4089D734-7530-F192-1F09-AB26D06AAA83}"/>
              </a:ext>
            </a:extLst>
          </p:cNvPr>
          <p:cNvSpPr txBox="1"/>
          <p:nvPr/>
        </p:nvSpPr>
        <p:spPr>
          <a:xfrm>
            <a:off x="0" y="523220"/>
            <a:ext cx="4432510" cy="2308324"/>
          </a:xfrm>
          <a:prstGeom prst="rect">
            <a:avLst/>
          </a:prstGeom>
          <a:noFill/>
        </p:spPr>
        <p:txBody>
          <a:bodyPr wrap="square" rtlCol="0">
            <a:spAutoFit/>
          </a:bodyPr>
          <a:lstStyle/>
          <a:p>
            <a:r>
              <a:rPr lang="zh-CN" altLang="en-US" sz="2400" dirty="0"/>
              <a:t>北京师范大学本科生大学外语课程和学士学位外语考试成绩认定管理办法</a:t>
            </a:r>
            <a:endParaRPr lang="en-US" altLang="zh-CN" sz="2400" dirty="0"/>
          </a:p>
          <a:p>
            <a:r>
              <a:rPr lang="en-US" altLang="zh-CN" sz="2400" dirty="0">
                <a:hlinkClick r:id="rId2"/>
              </a:rPr>
              <a:t>https://jwb.bnu.edu.cn/pygc/gzzd/pyglgzzd/97dd6bfc6e434202a1e3fd080c65bb30.htm</a:t>
            </a:r>
            <a:endParaRPr lang="zh-CN" altLang="en-US" sz="2400" dirty="0"/>
          </a:p>
        </p:txBody>
      </p:sp>
      <p:pic>
        <p:nvPicPr>
          <p:cNvPr id="7" name="图片 6">
            <a:extLst>
              <a:ext uri="{FF2B5EF4-FFF2-40B4-BE49-F238E27FC236}">
                <a16:creationId xmlns:a16="http://schemas.microsoft.com/office/drawing/2014/main" id="{FCA26547-82ED-1FF4-034E-3BCD5CD5E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2212"/>
            <a:ext cx="4432510" cy="466790"/>
          </a:xfrm>
          <a:prstGeom prst="rect">
            <a:avLst/>
          </a:prstGeom>
        </p:spPr>
      </p:pic>
      <p:pic>
        <p:nvPicPr>
          <p:cNvPr id="9" name="图片 8">
            <a:extLst>
              <a:ext uri="{FF2B5EF4-FFF2-40B4-BE49-F238E27FC236}">
                <a16:creationId xmlns:a16="http://schemas.microsoft.com/office/drawing/2014/main" id="{91FCE731-EE64-D362-97BA-7402B5FB2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510" y="0"/>
            <a:ext cx="7759490" cy="6858000"/>
          </a:xfrm>
          <a:prstGeom prst="rect">
            <a:avLst/>
          </a:prstGeom>
        </p:spPr>
      </p:pic>
      <p:sp>
        <p:nvSpPr>
          <p:cNvPr id="10" name="文本框 9">
            <a:extLst>
              <a:ext uri="{FF2B5EF4-FFF2-40B4-BE49-F238E27FC236}">
                <a16:creationId xmlns:a16="http://schemas.microsoft.com/office/drawing/2014/main" id="{97DD4051-2ABA-5451-3E72-E8BF3801D4FF}"/>
              </a:ext>
            </a:extLst>
          </p:cNvPr>
          <p:cNvSpPr txBox="1"/>
          <p:nvPr/>
        </p:nvSpPr>
        <p:spPr>
          <a:xfrm>
            <a:off x="0" y="2929002"/>
            <a:ext cx="4432510" cy="1938992"/>
          </a:xfrm>
          <a:prstGeom prst="rect">
            <a:avLst/>
          </a:prstGeom>
          <a:noFill/>
        </p:spPr>
        <p:txBody>
          <a:bodyPr wrap="square" rtlCol="0">
            <a:spAutoFit/>
          </a:bodyPr>
          <a:lstStyle/>
          <a:p>
            <a:r>
              <a:rPr lang="en-US" altLang="zh-CN" sz="2400" dirty="0"/>
              <a:t>The earlier, the better.</a:t>
            </a:r>
          </a:p>
          <a:p>
            <a:r>
              <a:rPr lang="zh-CN" altLang="en-US" sz="2400" dirty="0"/>
              <a:t>高中基础</a:t>
            </a:r>
            <a:r>
              <a:rPr lang="en-US" altLang="zh-CN" sz="2400" dirty="0"/>
              <a:t>——</a:t>
            </a:r>
            <a:r>
              <a:rPr lang="zh-CN" altLang="en-US" sz="2400" dirty="0"/>
              <a:t>尽早考过</a:t>
            </a:r>
            <a:endParaRPr lang="en-US" altLang="zh-CN" sz="2400" dirty="0"/>
          </a:p>
          <a:p>
            <a:r>
              <a:rPr lang="zh-CN" altLang="en-US" sz="2400" dirty="0"/>
              <a:t>精力分散</a:t>
            </a:r>
            <a:r>
              <a:rPr lang="en-US" altLang="zh-CN" sz="2400" dirty="0"/>
              <a:t>——</a:t>
            </a:r>
            <a:r>
              <a:rPr lang="zh-CN" altLang="en-US" sz="2400" dirty="0"/>
              <a:t>大学再学难度不小</a:t>
            </a:r>
            <a:endParaRPr lang="en-US" altLang="zh-CN" sz="2400" dirty="0"/>
          </a:p>
          <a:p>
            <a:r>
              <a:rPr lang="en-US" altLang="zh-CN" sz="2400" dirty="0"/>
              <a:t>570</a:t>
            </a:r>
            <a:r>
              <a:rPr lang="zh-CN" altLang="en-US" sz="2400" dirty="0"/>
              <a:t>分免修</a:t>
            </a:r>
            <a:r>
              <a:rPr lang="en-US" altLang="zh-CN" sz="2400" dirty="0"/>
              <a:t>——</a:t>
            </a:r>
            <a:r>
              <a:rPr lang="zh-CN" altLang="en-US" sz="2400" dirty="0"/>
              <a:t>越早过免修越多</a:t>
            </a:r>
            <a:endParaRPr lang="en-US" altLang="zh-CN" sz="2400" dirty="0"/>
          </a:p>
        </p:txBody>
      </p:sp>
    </p:spTree>
    <p:extLst>
      <p:ext uri="{BB962C8B-B14F-4D97-AF65-F5344CB8AC3E}">
        <p14:creationId xmlns:p14="http://schemas.microsoft.com/office/powerpoint/2010/main" val="2765883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0"/>
            <a:ext cx="12192000" cy="578118"/>
            <a:chOff x="0" y="0"/>
            <a:chExt cx="24384000" cy="1156236"/>
          </a:xfrm>
        </p:grpSpPr>
        <p:grpSp>
          <p:nvGrpSpPr>
            <p:cNvPr id="6" name="Group 6"/>
            <p:cNvGrpSpPr/>
            <p:nvPr/>
          </p:nvGrpSpPr>
          <p:grpSpPr>
            <a:xfrm>
              <a:off x="0" y="0"/>
              <a:ext cx="24384000" cy="1156236"/>
              <a:chOff x="0" y="0"/>
              <a:chExt cx="4816593" cy="228392"/>
            </a:xfrm>
          </p:grpSpPr>
          <p:sp>
            <p:nvSpPr>
              <p:cNvPr id="7" name="Freeform 7"/>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8" name="TextBox 8"/>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AutoShape 9"/>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10" name="AutoShape 10"/>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11" name="AutoShape 11"/>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12" name="Group 12"/>
            <p:cNvGrpSpPr/>
            <p:nvPr/>
          </p:nvGrpSpPr>
          <p:grpSpPr>
            <a:xfrm>
              <a:off x="21928802"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2657591"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8" name="Group 18"/>
            <p:cNvGrpSpPr/>
            <p:nvPr/>
          </p:nvGrpSpPr>
          <p:grpSpPr>
            <a:xfrm>
              <a:off x="23386380" y="456264"/>
              <a:ext cx="308391" cy="30839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21" name="TextBox 21"/>
            <p:cNvSpPr txBox="1"/>
            <p:nvPr/>
          </p:nvSpPr>
          <p:spPr>
            <a:xfrm>
              <a:off x="8472380" y="264140"/>
              <a:ext cx="7439246" cy="615554"/>
            </a:xfrm>
            <a:prstGeom prst="rect">
              <a:avLst/>
            </a:prstGeom>
          </p:spPr>
          <p:txBody>
            <a:bodyPr lIns="0" tIns="0" rIns="0" bIns="0" rtlCol="0" anchor="t">
              <a:spAutoFit/>
            </a:bodyPr>
            <a:lstStyle/>
            <a:p>
              <a:pPr algn="ctr">
                <a:lnSpc>
                  <a:spcPts val="2436"/>
                </a:lnSpc>
                <a:spcBef>
                  <a:spcPct val="0"/>
                </a:spcBef>
              </a:pPr>
              <a:r>
                <a:rPr lang="en-US" altLang="zh-CN" sz="2133" b="1" spc="90" dirty="0">
                  <a:solidFill>
                    <a:srgbClr val="000000"/>
                  </a:solidFill>
                  <a:sym typeface="Helios Extended"/>
                </a:rPr>
                <a:t>How to do research?</a:t>
              </a:r>
              <a:endParaRPr lang="en-US" sz="2133" b="1" spc="90" dirty="0">
                <a:solidFill>
                  <a:srgbClr val="000000"/>
                </a:solidFill>
                <a:sym typeface="Helios Extended"/>
              </a:endParaRPr>
            </a:p>
          </p:txBody>
        </p:sp>
      </p:grpSp>
      <p:sp>
        <p:nvSpPr>
          <p:cNvPr id="23" name="AutoShape 23"/>
          <p:cNvSpPr/>
          <p:nvPr/>
        </p:nvSpPr>
        <p:spPr>
          <a:xfrm>
            <a:off x="404325" y="6571551"/>
            <a:ext cx="5185751" cy="0"/>
          </a:xfrm>
          <a:prstGeom prst="line">
            <a:avLst/>
          </a:prstGeom>
          <a:ln w="38100" cap="flat">
            <a:solidFill>
              <a:srgbClr val="B37B3F"/>
            </a:solidFill>
            <a:prstDash val="solid"/>
            <a:headEnd type="none" w="sm" len="sm"/>
            <a:tailEnd type="none" w="sm" len="sm"/>
          </a:ln>
        </p:spPr>
      </p:sp>
      <p:sp>
        <p:nvSpPr>
          <p:cNvPr id="31" name="文本框 30">
            <a:extLst>
              <a:ext uri="{FF2B5EF4-FFF2-40B4-BE49-F238E27FC236}">
                <a16:creationId xmlns:a16="http://schemas.microsoft.com/office/drawing/2014/main" id="{6F506B89-38D8-8CAB-D4D0-72A8542989F7}"/>
              </a:ext>
            </a:extLst>
          </p:cNvPr>
          <p:cNvSpPr txBox="1"/>
          <p:nvPr/>
        </p:nvSpPr>
        <p:spPr>
          <a:xfrm>
            <a:off x="558800" y="431800"/>
            <a:ext cx="8928246" cy="420564"/>
          </a:xfrm>
          <a:prstGeom prst="rect">
            <a:avLst/>
          </a:prstGeom>
          <a:noFill/>
        </p:spPr>
        <p:txBody>
          <a:bodyPr wrap="square" rtlCol="0">
            <a:spAutoFit/>
          </a:bodyPr>
          <a:lstStyle/>
          <a:p>
            <a:r>
              <a:rPr lang="en-US" altLang="zh-CN" sz="2133" b="1" dirty="0"/>
              <a:t>1.</a:t>
            </a:r>
            <a:r>
              <a:rPr lang="zh-CN" altLang="en-US" sz="2133" b="1" dirty="0"/>
              <a:t>多思考</a:t>
            </a:r>
          </a:p>
        </p:txBody>
      </p:sp>
      <p:sp>
        <p:nvSpPr>
          <p:cNvPr id="2" name="文本框 1">
            <a:extLst>
              <a:ext uri="{FF2B5EF4-FFF2-40B4-BE49-F238E27FC236}">
                <a16:creationId xmlns:a16="http://schemas.microsoft.com/office/drawing/2014/main" id="{30C6D2B5-61DA-874F-8623-22D92F0CCFD3}"/>
              </a:ext>
            </a:extLst>
          </p:cNvPr>
          <p:cNvSpPr txBox="1"/>
          <p:nvPr/>
        </p:nvSpPr>
        <p:spPr>
          <a:xfrm>
            <a:off x="571354" y="831255"/>
            <a:ext cx="8928246" cy="748795"/>
          </a:xfrm>
          <a:prstGeom prst="rect">
            <a:avLst/>
          </a:prstGeom>
          <a:noFill/>
        </p:spPr>
        <p:txBody>
          <a:bodyPr wrap="square" rtlCol="0">
            <a:spAutoFit/>
          </a:bodyPr>
          <a:lstStyle/>
          <a:p>
            <a:pPr marL="304815" indent="-304815">
              <a:buFont typeface="Wingdings" panose="05000000000000000000" pitchFamily="2" charset="2"/>
              <a:buChar char="Ø"/>
            </a:pPr>
            <a:r>
              <a:rPr lang="zh-CN" altLang="en-US" sz="2133" b="1" dirty="0"/>
              <a:t>思考实验方案中各个步骤的作用是什么？</a:t>
            </a:r>
            <a:endParaRPr lang="en-US" altLang="zh-CN" sz="2133" b="1" dirty="0"/>
          </a:p>
          <a:p>
            <a:pPr marL="304815" indent="-304815">
              <a:buFont typeface="Wingdings" panose="05000000000000000000" pitchFamily="2" charset="2"/>
              <a:buChar char="Ø"/>
            </a:pPr>
            <a:r>
              <a:rPr lang="zh-CN" altLang="en-US" sz="2133" b="1" dirty="0"/>
              <a:t>思考测试仪器的原理是什么？能得到什么信息？如何去看懂这些信息？</a:t>
            </a:r>
          </a:p>
        </p:txBody>
      </p:sp>
      <p:sp>
        <p:nvSpPr>
          <p:cNvPr id="4" name="文本框 3">
            <a:extLst>
              <a:ext uri="{FF2B5EF4-FFF2-40B4-BE49-F238E27FC236}">
                <a16:creationId xmlns:a16="http://schemas.microsoft.com/office/drawing/2014/main" id="{B6778F49-809E-FC29-220E-F5CF315AED17}"/>
              </a:ext>
            </a:extLst>
          </p:cNvPr>
          <p:cNvSpPr txBox="1"/>
          <p:nvPr/>
        </p:nvSpPr>
        <p:spPr>
          <a:xfrm>
            <a:off x="553156" y="1600200"/>
            <a:ext cx="8928246" cy="420564"/>
          </a:xfrm>
          <a:prstGeom prst="rect">
            <a:avLst/>
          </a:prstGeom>
          <a:noFill/>
        </p:spPr>
        <p:txBody>
          <a:bodyPr wrap="square" rtlCol="0">
            <a:spAutoFit/>
          </a:bodyPr>
          <a:lstStyle/>
          <a:p>
            <a:r>
              <a:rPr lang="en-US" altLang="zh-CN" sz="2133" b="1" dirty="0"/>
              <a:t>2.</a:t>
            </a:r>
            <a:r>
              <a:rPr lang="zh-CN" altLang="en-US" sz="2133" b="1" dirty="0"/>
              <a:t>多阅读</a:t>
            </a:r>
          </a:p>
        </p:txBody>
      </p:sp>
      <p:sp>
        <p:nvSpPr>
          <p:cNvPr id="22" name="文本框 21">
            <a:extLst>
              <a:ext uri="{FF2B5EF4-FFF2-40B4-BE49-F238E27FC236}">
                <a16:creationId xmlns:a16="http://schemas.microsoft.com/office/drawing/2014/main" id="{86D0E16A-47D6-545D-4A94-DDA7B331163A}"/>
              </a:ext>
            </a:extLst>
          </p:cNvPr>
          <p:cNvSpPr txBox="1"/>
          <p:nvPr/>
        </p:nvSpPr>
        <p:spPr>
          <a:xfrm>
            <a:off x="558800" y="2018705"/>
            <a:ext cx="10545341" cy="2389950"/>
          </a:xfrm>
          <a:prstGeom prst="rect">
            <a:avLst/>
          </a:prstGeom>
          <a:noFill/>
        </p:spPr>
        <p:txBody>
          <a:bodyPr wrap="square" rtlCol="0">
            <a:spAutoFit/>
          </a:bodyPr>
          <a:lstStyle/>
          <a:p>
            <a:pPr marL="304815" indent="-304815">
              <a:buFont typeface="Wingdings" panose="05000000000000000000" pitchFamily="2" charset="2"/>
              <a:buChar char="Ø"/>
            </a:pPr>
            <a:r>
              <a:rPr lang="zh-CN" altLang="en-US" sz="2133" b="1" dirty="0"/>
              <a:t>可以是看相关科普视频</a:t>
            </a:r>
            <a:endParaRPr lang="en-US" altLang="zh-CN" sz="2133" b="1" dirty="0"/>
          </a:p>
          <a:p>
            <a:pPr marL="304815" indent="-304815">
              <a:buFont typeface="Wingdings" panose="05000000000000000000" pitchFamily="2" charset="2"/>
              <a:buChar char="Ø"/>
            </a:pPr>
            <a:r>
              <a:rPr lang="zh-CN" altLang="en-US" sz="2133" b="1" dirty="0"/>
              <a:t>可以是阅读相关文献 </a:t>
            </a:r>
            <a:r>
              <a:rPr lang="en-US" altLang="zh-CN" sz="2133" b="1" dirty="0"/>
              <a:t>    </a:t>
            </a:r>
          </a:p>
          <a:p>
            <a:r>
              <a:rPr lang="zh-CN" altLang="en-US" sz="2133" b="1" dirty="0"/>
              <a:t>     阅读好文章 ：①期刊影响因子②关注一些公众号③追踪领域大牛     </a:t>
            </a:r>
            <a:endParaRPr lang="en-US" altLang="zh-CN" sz="2133" b="1" dirty="0"/>
          </a:p>
          <a:p>
            <a:r>
              <a:rPr lang="zh-CN" altLang="en-US" sz="2133" b="1" dirty="0"/>
              <a:t>     精读：</a:t>
            </a:r>
            <a:r>
              <a:rPr lang="en-US" altLang="zh-CN" sz="2133" b="1" dirty="0"/>
              <a:t>1.Abstract 2.Introduction⭐3.Result and discussion⭐4.Conclusion</a:t>
            </a:r>
          </a:p>
          <a:p>
            <a:endParaRPr lang="en-US" altLang="zh-CN" sz="2133" b="1" dirty="0"/>
          </a:p>
          <a:p>
            <a:endParaRPr lang="en-US" altLang="zh-CN" sz="2133" b="1" dirty="0"/>
          </a:p>
          <a:p>
            <a:endParaRPr lang="en-US" altLang="zh-CN" sz="2133" b="1" dirty="0"/>
          </a:p>
        </p:txBody>
      </p:sp>
      <p:sp>
        <p:nvSpPr>
          <p:cNvPr id="32" name="文本框 31">
            <a:extLst>
              <a:ext uri="{FF2B5EF4-FFF2-40B4-BE49-F238E27FC236}">
                <a16:creationId xmlns:a16="http://schemas.microsoft.com/office/drawing/2014/main" id="{D62EC09B-044A-C41B-6CBF-9D08B84E8669}"/>
              </a:ext>
            </a:extLst>
          </p:cNvPr>
          <p:cNvSpPr txBox="1"/>
          <p:nvPr/>
        </p:nvSpPr>
        <p:spPr>
          <a:xfrm>
            <a:off x="571354" y="3523655"/>
            <a:ext cx="8928246" cy="748795"/>
          </a:xfrm>
          <a:prstGeom prst="rect">
            <a:avLst/>
          </a:prstGeom>
          <a:noFill/>
        </p:spPr>
        <p:txBody>
          <a:bodyPr wrap="square" rtlCol="0">
            <a:spAutoFit/>
          </a:bodyPr>
          <a:lstStyle/>
          <a:p>
            <a:r>
              <a:rPr lang="en-US" altLang="zh-CN" sz="2133" b="1" dirty="0"/>
              <a:t>3.</a:t>
            </a:r>
            <a:r>
              <a:rPr lang="zh-CN" altLang="en-US" sz="2133" b="1" dirty="0"/>
              <a:t>多搜索</a:t>
            </a:r>
            <a:endParaRPr lang="en-US" altLang="zh-CN" sz="2133" b="1" dirty="0"/>
          </a:p>
          <a:p>
            <a:endParaRPr lang="en-US" altLang="zh-CN" sz="2133" b="1" dirty="0"/>
          </a:p>
        </p:txBody>
      </p:sp>
      <p:sp>
        <p:nvSpPr>
          <p:cNvPr id="35" name="文本框 34">
            <a:extLst>
              <a:ext uri="{FF2B5EF4-FFF2-40B4-BE49-F238E27FC236}">
                <a16:creationId xmlns:a16="http://schemas.microsoft.com/office/drawing/2014/main" id="{16588C43-2452-E4F8-F930-13DC7F6CE985}"/>
              </a:ext>
            </a:extLst>
          </p:cNvPr>
          <p:cNvSpPr txBox="1"/>
          <p:nvPr/>
        </p:nvSpPr>
        <p:spPr>
          <a:xfrm>
            <a:off x="508000" y="3988475"/>
            <a:ext cx="11366646" cy="2389950"/>
          </a:xfrm>
          <a:prstGeom prst="rect">
            <a:avLst/>
          </a:prstGeom>
          <a:noFill/>
        </p:spPr>
        <p:txBody>
          <a:bodyPr wrap="square" rtlCol="0">
            <a:spAutoFit/>
          </a:bodyPr>
          <a:lstStyle/>
          <a:p>
            <a:r>
              <a:rPr lang="zh-CN" altLang="en-US" sz="2133" b="1" dirty="0"/>
              <a:t>加深领域了解：</a:t>
            </a:r>
            <a:endParaRPr lang="en-US" altLang="zh-CN" sz="2133" b="1" dirty="0"/>
          </a:p>
          <a:p>
            <a:pPr marL="304815" indent="-304815">
              <a:buFont typeface="Wingdings" panose="05000000000000000000" pitchFamily="2" charset="2"/>
              <a:buChar char="Ø"/>
            </a:pPr>
            <a:r>
              <a:rPr lang="zh-CN" altLang="en-US" sz="2133" b="1" dirty="0"/>
              <a:t>对领域关键词的搜索：量子点</a:t>
            </a:r>
            <a:r>
              <a:rPr lang="en-US" altLang="zh-CN" sz="2133" b="1" dirty="0"/>
              <a:t>, MOF···</a:t>
            </a:r>
            <a:r>
              <a:rPr lang="zh-CN" altLang="en-US" sz="2133" b="1" dirty="0"/>
              <a:t>   </a:t>
            </a:r>
            <a:endParaRPr lang="en-US" altLang="zh-CN" sz="2133" b="1" dirty="0"/>
          </a:p>
          <a:p>
            <a:pPr marL="304815" indent="-304815">
              <a:buFont typeface="Wingdings" panose="05000000000000000000" pitchFamily="2" charset="2"/>
              <a:buChar char="Ø"/>
            </a:pPr>
            <a:r>
              <a:rPr lang="zh-CN" altLang="en-US" sz="2133" b="1" dirty="0"/>
              <a:t>所使用药剂的搜索：</a:t>
            </a:r>
            <a:r>
              <a:rPr lang="en-US" altLang="zh-CN" sz="2133" b="1" dirty="0"/>
              <a:t>DMF,</a:t>
            </a:r>
            <a:r>
              <a:rPr lang="zh-CN" altLang="en-US" sz="2133" b="1" dirty="0"/>
              <a:t> </a:t>
            </a:r>
            <a:r>
              <a:rPr lang="en-US" altLang="zh-CN" sz="2133" b="1" dirty="0"/>
              <a:t>NMP···</a:t>
            </a:r>
          </a:p>
          <a:p>
            <a:pPr marL="304815" indent="-304815">
              <a:buFont typeface="Wingdings" panose="05000000000000000000" pitchFamily="2" charset="2"/>
              <a:buChar char="Ø"/>
            </a:pPr>
            <a:r>
              <a:rPr lang="zh-CN" altLang="en-US" sz="2133" b="1" dirty="0"/>
              <a:t>合成方法的搜索：静电纺丝，种子介导</a:t>
            </a:r>
            <a:r>
              <a:rPr lang="en-US" altLang="zh-CN" sz="2133" b="1" dirty="0"/>
              <a:t>···</a:t>
            </a:r>
          </a:p>
          <a:p>
            <a:pPr marL="304815" indent="-304815">
              <a:buFont typeface="Wingdings" panose="05000000000000000000" pitchFamily="2" charset="2"/>
              <a:buChar char="Ø"/>
            </a:pPr>
            <a:r>
              <a:rPr lang="zh-CN" altLang="en-US" sz="2133" b="1" dirty="0"/>
              <a:t>表征技术的搜索：</a:t>
            </a:r>
            <a:r>
              <a:rPr lang="en-US" altLang="zh-CN" sz="2133" b="1" dirty="0"/>
              <a:t>XRD,  XPS, FTIR···</a:t>
            </a:r>
          </a:p>
          <a:p>
            <a:pPr marL="304815" indent="-304815">
              <a:buFont typeface="Wingdings" panose="05000000000000000000" pitchFamily="2" charset="2"/>
              <a:buChar char="Ø"/>
            </a:pPr>
            <a:r>
              <a:rPr lang="zh-CN" altLang="en-US" sz="2133" b="1" dirty="0"/>
              <a:t>所用材料的搜索</a:t>
            </a:r>
            <a:r>
              <a:rPr lang="en-US" altLang="zh-CN" sz="2133" b="1" dirty="0"/>
              <a:t>:</a:t>
            </a:r>
            <a:r>
              <a:rPr lang="zh-CN" altLang="en-US" sz="2133" b="1" dirty="0"/>
              <a:t>水滑石</a:t>
            </a:r>
            <a:r>
              <a:rPr lang="en-US" altLang="zh-CN" sz="2133" b="1" dirty="0"/>
              <a:t>, </a:t>
            </a:r>
            <a:r>
              <a:rPr lang="zh-CN" altLang="en-US" sz="2133" b="1" dirty="0"/>
              <a:t>钙钛矿</a:t>
            </a:r>
            <a:r>
              <a:rPr lang="en-US" altLang="zh-CN" sz="2133" b="1" dirty="0"/>
              <a:t>, </a:t>
            </a:r>
            <a:r>
              <a:rPr lang="zh-CN" altLang="en-US" sz="2133" b="1" dirty="0"/>
              <a:t>尖晶石</a:t>
            </a:r>
            <a:r>
              <a:rPr lang="en-US" altLang="zh-CN" sz="2133" b="1" dirty="0"/>
              <a:t>···</a:t>
            </a:r>
          </a:p>
          <a:p>
            <a:endParaRPr lang="en-US" altLang="zh-CN" sz="2133" b="1" dirty="0"/>
          </a:p>
        </p:txBody>
      </p:sp>
      <p:pic>
        <p:nvPicPr>
          <p:cNvPr id="25" name="图片 24">
            <a:extLst>
              <a:ext uri="{FF2B5EF4-FFF2-40B4-BE49-F238E27FC236}">
                <a16:creationId xmlns:a16="http://schemas.microsoft.com/office/drawing/2014/main" id="{C7305A85-C2CA-6938-DFEF-84989800E69B}"/>
              </a:ext>
            </a:extLst>
          </p:cNvPr>
          <p:cNvPicPr>
            <a:picLocks/>
          </p:cNvPicPr>
          <p:nvPr/>
        </p:nvPicPr>
        <p:blipFill>
          <a:blip r:embed="rId2"/>
          <a:srcRect l="18043" t="2649" r="18094" b="-1182"/>
          <a:stretch/>
        </p:blipFill>
        <p:spPr>
          <a:xfrm>
            <a:off x="7253816" y="3581400"/>
            <a:ext cx="4125385" cy="2688087"/>
          </a:xfrm>
          <a:prstGeom prst="rect">
            <a:avLst/>
          </a:prstGeom>
        </p:spPr>
      </p:pic>
    </p:spTree>
    <p:extLst>
      <p:ext uri="{BB962C8B-B14F-4D97-AF65-F5344CB8AC3E}">
        <p14:creationId xmlns:p14="http://schemas.microsoft.com/office/powerpoint/2010/main" val="206915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circle(in)">
                                      <p:cBhvr>
                                        <p:cTn id="27" dur="20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circle(in)">
                                      <p:cBhvr>
                                        <p:cTn id="32" dur="20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P spid="4" grpId="0"/>
      <p:bldP spid="22" grpId="0"/>
      <p:bldP spid="32" grpId="0"/>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0"/>
            <a:ext cx="12192000" cy="578118"/>
            <a:chOff x="0" y="0"/>
            <a:chExt cx="24384000" cy="1156236"/>
          </a:xfrm>
        </p:grpSpPr>
        <p:grpSp>
          <p:nvGrpSpPr>
            <p:cNvPr id="6" name="Group 6"/>
            <p:cNvGrpSpPr/>
            <p:nvPr/>
          </p:nvGrpSpPr>
          <p:grpSpPr>
            <a:xfrm>
              <a:off x="0" y="0"/>
              <a:ext cx="24384000" cy="1156236"/>
              <a:chOff x="0" y="0"/>
              <a:chExt cx="4816593" cy="228392"/>
            </a:xfrm>
          </p:grpSpPr>
          <p:sp>
            <p:nvSpPr>
              <p:cNvPr id="7" name="Freeform 7"/>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8" name="TextBox 8"/>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AutoShape 9"/>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10" name="AutoShape 10"/>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11" name="AutoShape 11"/>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12" name="Group 12"/>
            <p:cNvGrpSpPr/>
            <p:nvPr/>
          </p:nvGrpSpPr>
          <p:grpSpPr>
            <a:xfrm>
              <a:off x="21928802"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2657591"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8" name="Group 18"/>
            <p:cNvGrpSpPr/>
            <p:nvPr/>
          </p:nvGrpSpPr>
          <p:grpSpPr>
            <a:xfrm>
              <a:off x="23386380" y="456264"/>
              <a:ext cx="308391" cy="30839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21" name="TextBox 21"/>
            <p:cNvSpPr txBox="1"/>
            <p:nvPr/>
          </p:nvSpPr>
          <p:spPr>
            <a:xfrm>
              <a:off x="8472380" y="264140"/>
              <a:ext cx="7439246" cy="615554"/>
            </a:xfrm>
            <a:prstGeom prst="rect">
              <a:avLst/>
            </a:prstGeom>
          </p:spPr>
          <p:txBody>
            <a:bodyPr lIns="0" tIns="0" rIns="0" bIns="0" rtlCol="0" anchor="t">
              <a:spAutoFit/>
            </a:bodyPr>
            <a:lstStyle/>
            <a:p>
              <a:pPr algn="ctr">
                <a:lnSpc>
                  <a:spcPts val="2436"/>
                </a:lnSpc>
                <a:spcBef>
                  <a:spcPct val="0"/>
                </a:spcBef>
              </a:pPr>
              <a:r>
                <a:rPr lang="en-US" altLang="zh-CN" sz="2133" b="1" spc="90" dirty="0">
                  <a:solidFill>
                    <a:srgbClr val="000000"/>
                  </a:solidFill>
                  <a:ea typeface="Helios Extended"/>
                  <a:cs typeface="Helios Extended"/>
                  <a:sym typeface="Helios Extended"/>
                </a:rPr>
                <a:t>How to read paper</a:t>
              </a:r>
              <a:endParaRPr lang="en-US" sz="2133" b="1" spc="90" dirty="0">
                <a:solidFill>
                  <a:srgbClr val="000000"/>
                </a:solidFill>
                <a:ea typeface="Helios Extended"/>
                <a:cs typeface="Helios Extended"/>
                <a:sym typeface="Helios Extended"/>
              </a:endParaRPr>
            </a:p>
          </p:txBody>
        </p:sp>
      </p:grpSp>
      <p:sp>
        <p:nvSpPr>
          <p:cNvPr id="23" name="AutoShape 23"/>
          <p:cNvSpPr/>
          <p:nvPr/>
        </p:nvSpPr>
        <p:spPr>
          <a:xfrm>
            <a:off x="254000" y="6477000"/>
            <a:ext cx="5185751" cy="0"/>
          </a:xfrm>
          <a:prstGeom prst="line">
            <a:avLst/>
          </a:prstGeom>
          <a:ln w="38100" cap="flat">
            <a:solidFill>
              <a:srgbClr val="B37B3F"/>
            </a:solidFill>
            <a:prstDash val="solid"/>
            <a:headEnd type="none" w="sm" len="sm"/>
            <a:tailEnd type="none" w="sm" len="sm"/>
          </a:ln>
        </p:spPr>
      </p:sp>
      <p:sp>
        <p:nvSpPr>
          <p:cNvPr id="35" name="文本框 34">
            <a:extLst>
              <a:ext uri="{FF2B5EF4-FFF2-40B4-BE49-F238E27FC236}">
                <a16:creationId xmlns:a16="http://schemas.microsoft.com/office/drawing/2014/main" id="{8B37CBA0-DF40-F647-C8C4-CC1B808D108E}"/>
              </a:ext>
            </a:extLst>
          </p:cNvPr>
          <p:cNvSpPr txBox="1"/>
          <p:nvPr/>
        </p:nvSpPr>
        <p:spPr>
          <a:xfrm>
            <a:off x="234245" y="2057400"/>
            <a:ext cx="11234291" cy="461665"/>
          </a:xfrm>
          <a:prstGeom prst="rect">
            <a:avLst/>
          </a:prstGeom>
          <a:noFill/>
        </p:spPr>
        <p:txBody>
          <a:bodyPr wrap="square">
            <a:spAutoFit/>
          </a:bodyPr>
          <a:lstStyle/>
          <a:p>
            <a:r>
              <a:rPr lang="en-US" altLang="zh-CN" sz="2400" b="1" dirty="0"/>
              <a:t>3.Result and discussion</a:t>
            </a:r>
            <a:r>
              <a:rPr lang="zh-CN" altLang="en-US" sz="2400" dirty="0"/>
              <a:t>⭐工作介绍</a:t>
            </a:r>
            <a:endParaRPr lang="en-US" altLang="zh-CN" sz="2400" dirty="0"/>
          </a:p>
        </p:txBody>
      </p:sp>
      <p:sp>
        <p:nvSpPr>
          <p:cNvPr id="37" name="文本框 36">
            <a:extLst>
              <a:ext uri="{FF2B5EF4-FFF2-40B4-BE49-F238E27FC236}">
                <a16:creationId xmlns:a16="http://schemas.microsoft.com/office/drawing/2014/main" id="{F7EE0ADD-EA0C-6E22-D15B-1692EC1583B3}"/>
              </a:ext>
            </a:extLst>
          </p:cNvPr>
          <p:cNvSpPr txBox="1"/>
          <p:nvPr/>
        </p:nvSpPr>
        <p:spPr>
          <a:xfrm>
            <a:off x="254000" y="578118"/>
            <a:ext cx="9499600" cy="461665"/>
          </a:xfrm>
          <a:prstGeom prst="rect">
            <a:avLst/>
          </a:prstGeom>
          <a:noFill/>
        </p:spPr>
        <p:txBody>
          <a:bodyPr wrap="square">
            <a:spAutoFit/>
          </a:bodyPr>
          <a:lstStyle/>
          <a:p>
            <a:r>
              <a:rPr lang="en-US" altLang="zh-CN" sz="2400" b="1" dirty="0"/>
              <a:t>2.Introduction</a:t>
            </a:r>
            <a:r>
              <a:rPr lang="zh-CN" altLang="en-US" sz="2400" dirty="0"/>
              <a:t>⭐</a:t>
            </a:r>
            <a:endParaRPr lang="en-US" altLang="zh-CN" sz="2400" dirty="0"/>
          </a:p>
        </p:txBody>
      </p:sp>
      <p:pic>
        <p:nvPicPr>
          <p:cNvPr id="39" name="图片 38">
            <a:extLst>
              <a:ext uri="{FF2B5EF4-FFF2-40B4-BE49-F238E27FC236}">
                <a16:creationId xmlns:a16="http://schemas.microsoft.com/office/drawing/2014/main" id="{A4941248-0E3E-075A-01E7-B771CCED9698}"/>
              </a:ext>
            </a:extLst>
          </p:cNvPr>
          <p:cNvPicPr>
            <a:picLocks noChangeAspect="1"/>
          </p:cNvPicPr>
          <p:nvPr/>
        </p:nvPicPr>
        <p:blipFill>
          <a:blip r:embed="rId2"/>
          <a:stretch>
            <a:fillRect/>
          </a:stretch>
        </p:blipFill>
        <p:spPr>
          <a:xfrm>
            <a:off x="558801" y="3454616"/>
            <a:ext cx="2870347" cy="2641736"/>
          </a:xfrm>
          <a:prstGeom prst="rect">
            <a:avLst/>
          </a:prstGeom>
        </p:spPr>
      </p:pic>
      <p:pic>
        <p:nvPicPr>
          <p:cNvPr id="41" name="图片 40">
            <a:extLst>
              <a:ext uri="{FF2B5EF4-FFF2-40B4-BE49-F238E27FC236}">
                <a16:creationId xmlns:a16="http://schemas.microsoft.com/office/drawing/2014/main" id="{DA02670D-C20F-66CA-BAB5-97D1B866E658}"/>
              </a:ext>
            </a:extLst>
          </p:cNvPr>
          <p:cNvPicPr>
            <a:picLocks noChangeAspect="1"/>
          </p:cNvPicPr>
          <p:nvPr/>
        </p:nvPicPr>
        <p:blipFill>
          <a:blip r:embed="rId3"/>
          <a:stretch>
            <a:fillRect/>
          </a:stretch>
        </p:blipFill>
        <p:spPr>
          <a:xfrm>
            <a:off x="3759200" y="3530466"/>
            <a:ext cx="3293838" cy="2641734"/>
          </a:xfrm>
          <a:prstGeom prst="rect">
            <a:avLst/>
          </a:prstGeom>
        </p:spPr>
      </p:pic>
      <p:sp>
        <p:nvSpPr>
          <p:cNvPr id="42" name="文本框 41">
            <a:extLst>
              <a:ext uri="{FF2B5EF4-FFF2-40B4-BE49-F238E27FC236}">
                <a16:creationId xmlns:a16="http://schemas.microsoft.com/office/drawing/2014/main" id="{7F21D3F8-FBB6-5A46-42E6-3658F8B0E484}"/>
              </a:ext>
            </a:extLst>
          </p:cNvPr>
          <p:cNvSpPr txBox="1"/>
          <p:nvPr/>
        </p:nvSpPr>
        <p:spPr>
          <a:xfrm>
            <a:off x="7315200" y="4191000"/>
            <a:ext cx="4801314" cy="461665"/>
          </a:xfrm>
          <a:prstGeom prst="rect">
            <a:avLst/>
          </a:prstGeom>
          <a:noFill/>
        </p:spPr>
        <p:txBody>
          <a:bodyPr wrap="none" rtlCol="0">
            <a:spAutoFit/>
          </a:bodyPr>
          <a:lstStyle/>
          <a:p>
            <a:r>
              <a:rPr lang="zh-CN" altLang="en-US" sz="2400" dirty="0"/>
              <a:t>图文并茂：围绕</a:t>
            </a:r>
            <a:r>
              <a:rPr lang="zh-CN" altLang="en-US" sz="2400" dirty="0">
                <a:solidFill>
                  <a:srgbClr val="FF0000"/>
                </a:solidFill>
              </a:rPr>
              <a:t>数据图表</a:t>
            </a:r>
            <a:r>
              <a:rPr lang="zh-CN" altLang="en-US" sz="2400" dirty="0"/>
              <a:t>进行展开</a:t>
            </a:r>
          </a:p>
        </p:txBody>
      </p:sp>
      <p:sp>
        <p:nvSpPr>
          <p:cNvPr id="43" name="文本框 42">
            <a:extLst>
              <a:ext uri="{FF2B5EF4-FFF2-40B4-BE49-F238E27FC236}">
                <a16:creationId xmlns:a16="http://schemas.microsoft.com/office/drawing/2014/main" id="{68AF0979-E6C4-D20B-0F8D-FCC3576DA81B}"/>
              </a:ext>
            </a:extLst>
          </p:cNvPr>
          <p:cNvSpPr txBox="1"/>
          <p:nvPr/>
        </p:nvSpPr>
        <p:spPr>
          <a:xfrm>
            <a:off x="8310256" y="5024347"/>
            <a:ext cx="3284874" cy="461665"/>
          </a:xfrm>
          <a:prstGeom prst="rect">
            <a:avLst/>
          </a:prstGeom>
          <a:noFill/>
        </p:spPr>
        <p:txBody>
          <a:bodyPr wrap="none" rtlCol="0">
            <a:spAutoFit/>
          </a:bodyPr>
          <a:lstStyle/>
          <a:p>
            <a:r>
              <a:rPr lang="zh-CN" altLang="en-US" sz="2400" b="1" dirty="0"/>
              <a:t>数据                      图表</a:t>
            </a:r>
          </a:p>
        </p:txBody>
      </p:sp>
      <p:sp>
        <p:nvSpPr>
          <p:cNvPr id="44" name="箭头: 右 43">
            <a:extLst>
              <a:ext uri="{FF2B5EF4-FFF2-40B4-BE49-F238E27FC236}">
                <a16:creationId xmlns:a16="http://schemas.microsoft.com/office/drawing/2014/main" id="{1666244E-949B-3B95-84FE-FE03728E9C64}"/>
              </a:ext>
            </a:extLst>
          </p:cNvPr>
          <p:cNvSpPr/>
          <p:nvPr/>
        </p:nvSpPr>
        <p:spPr>
          <a:xfrm>
            <a:off x="9296400" y="5054601"/>
            <a:ext cx="953457" cy="3769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45" name="文本框 44">
            <a:extLst>
              <a:ext uri="{FF2B5EF4-FFF2-40B4-BE49-F238E27FC236}">
                <a16:creationId xmlns:a16="http://schemas.microsoft.com/office/drawing/2014/main" id="{002C358E-4C80-E974-6172-BDEE5C5978A1}"/>
              </a:ext>
            </a:extLst>
          </p:cNvPr>
          <p:cNvSpPr txBox="1"/>
          <p:nvPr/>
        </p:nvSpPr>
        <p:spPr>
          <a:xfrm>
            <a:off x="9213281" y="5525193"/>
            <a:ext cx="1140056" cy="666977"/>
          </a:xfrm>
          <a:prstGeom prst="rect">
            <a:avLst/>
          </a:prstGeom>
          <a:noFill/>
        </p:spPr>
        <p:txBody>
          <a:bodyPr wrap="none" rtlCol="0">
            <a:spAutoFit/>
          </a:bodyPr>
          <a:lstStyle/>
          <a:p>
            <a:r>
              <a:rPr lang="zh-CN" altLang="en-US" sz="1867" dirty="0">
                <a:highlight>
                  <a:srgbClr val="FFFF00"/>
                </a:highlight>
                <a:latin typeface="+mn-ea"/>
              </a:rPr>
              <a:t>处理工具</a:t>
            </a:r>
            <a:endParaRPr lang="en-US" altLang="zh-CN" sz="1867" dirty="0">
              <a:highlight>
                <a:srgbClr val="FFFF00"/>
              </a:highlight>
              <a:latin typeface="+mn-ea"/>
            </a:endParaRPr>
          </a:p>
          <a:p>
            <a:r>
              <a:rPr lang="zh-CN" altLang="en-US" sz="1867" dirty="0">
                <a:highlight>
                  <a:srgbClr val="FFFF00"/>
                </a:highlight>
                <a:latin typeface="+mn-ea"/>
              </a:rPr>
              <a:t>绘图软件</a:t>
            </a:r>
          </a:p>
        </p:txBody>
      </p:sp>
      <p:sp>
        <p:nvSpPr>
          <p:cNvPr id="2" name="文本框 1">
            <a:extLst>
              <a:ext uri="{FF2B5EF4-FFF2-40B4-BE49-F238E27FC236}">
                <a16:creationId xmlns:a16="http://schemas.microsoft.com/office/drawing/2014/main" id="{8B74EEDE-71E3-9692-8D78-FB3A438C612B}"/>
              </a:ext>
            </a:extLst>
          </p:cNvPr>
          <p:cNvSpPr txBox="1"/>
          <p:nvPr/>
        </p:nvSpPr>
        <p:spPr>
          <a:xfrm>
            <a:off x="254000" y="1118513"/>
            <a:ext cx="9499600" cy="461665"/>
          </a:xfrm>
          <a:prstGeom prst="rect">
            <a:avLst/>
          </a:prstGeom>
          <a:noFill/>
        </p:spPr>
        <p:txBody>
          <a:bodyPr wrap="square">
            <a:spAutoFit/>
          </a:bodyPr>
          <a:lstStyle/>
          <a:p>
            <a:r>
              <a:rPr lang="zh-CN" altLang="en-US" sz="2400" dirty="0"/>
              <a:t>研究领域大背景介绍，领域现存问题，如何去解决，本工作设计思路</a:t>
            </a:r>
          </a:p>
        </p:txBody>
      </p:sp>
      <p:sp>
        <p:nvSpPr>
          <p:cNvPr id="3" name="文本框 2">
            <a:extLst>
              <a:ext uri="{FF2B5EF4-FFF2-40B4-BE49-F238E27FC236}">
                <a16:creationId xmlns:a16="http://schemas.microsoft.com/office/drawing/2014/main" id="{477CF26B-AF88-D413-3885-AD68ED6EE4C9}"/>
              </a:ext>
            </a:extLst>
          </p:cNvPr>
          <p:cNvSpPr txBox="1"/>
          <p:nvPr/>
        </p:nvSpPr>
        <p:spPr>
          <a:xfrm>
            <a:off x="304800" y="2642513"/>
            <a:ext cx="11234291" cy="461665"/>
          </a:xfrm>
          <a:prstGeom prst="rect">
            <a:avLst/>
          </a:prstGeom>
          <a:noFill/>
        </p:spPr>
        <p:txBody>
          <a:bodyPr wrap="square">
            <a:spAutoFit/>
          </a:bodyPr>
          <a:lstStyle/>
          <a:p>
            <a:r>
              <a:rPr lang="zh-CN" altLang="en-US" sz="2400" dirty="0"/>
              <a:t>材料合成，结构表征，性能测定，构效关系探究（理论计算模型）</a:t>
            </a:r>
          </a:p>
        </p:txBody>
      </p:sp>
    </p:spTree>
    <p:extLst>
      <p:ext uri="{BB962C8B-B14F-4D97-AF65-F5344CB8AC3E}">
        <p14:creationId xmlns:p14="http://schemas.microsoft.com/office/powerpoint/2010/main" val="205753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circle(in)">
                                      <p:cBhvr>
                                        <p:cTn id="12" dur="20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par>
                                <p:cTn id="28" presetID="10" presetClass="entr" presetSubtype="0"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circle(in)">
                                      <p:cBhvr>
                                        <p:cTn id="35" dur="20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circle(in)">
                                      <p:cBhvr>
                                        <p:cTn id="40" dur="2000"/>
                                        <p:tgtEl>
                                          <p:spTgt spid="43"/>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circle(in)">
                                      <p:cBhvr>
                                        <p:cTn id="43" dur="2000"/>
                                        <p:tgtEl>
                                          <p:spTgt spid="44"/>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circle(in)">
                                      <p:cBhvr>
                                        <p:cTn id="46"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42" grpId="0"/>
      <p:bldP spid="43" grpId="0"/>
      <p:bldP spid="44" grpId="0" animBg="1"/>
      <p:bldP spid="45" grpId="0"/>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0"/>
            <a:ext cx="12192000" cy="578118"/>
            <a:chOff x="0" y="0"/>
            <a:chExt cx="24384000" cy="1156236"/>
          </a:xfrm>
        </p:grpSpPr>
        <p:grpSp>
          <p:nvGrpSpPr>
            <p:cNvPr id="6" name="Group 6"/>
            <p:cNvGrpSpPr/>
            <p:nvPr/>
          </p:nvGrpSpPr>
          <p:grpSpPr>
            <a:xfrm>
              <a:off x="0" y="0"/>
              <a:ext cx="24384000" cy="1156236"/>
              <a:chOff x="0" y="0"/>
              <a:chExt cx="4816593" cy="228392"/>
            </a:xfrm>
          </p:grpSpPr>
          <p:sp>
            <p:nvSpPr>
              <p:cNvPr id="7" name="Freeform 7"/>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8" name="TextBox 8"/>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AutoShape 9"/>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10" name="AutoShape 10"/>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11" name="AutoShape 11"/>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12" name="Group 12"/>
            <p:cNvGrpSpPr/>
            <p:nvPr/>
          </p:nvGrpSpPr>
          <p:grpSpPr>
            <a:xfrm>
              <a:off x="21928802"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2657591"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8" name="Group 18"/>
            <p:cNvGrpSpPr/>
            <p:nvPr/>
          </p:nvGrpSpPr>
          <p:grpSpPr>
            <a:xfrm>
              <a:off x="23386380" y="456264"/>
              <a:ext cx="308391" cy="30839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21" name="TextBox 21"/>
            <p:cNvSpPr txBox="1"/>
            <p:nvPr/>
          </p:nvSpPr>
          <p:spPr>
            <a:xfrm>
              <a:off x="8472380" y="264140"/>
              <a:ext cx="7439246" cy="615554"/>
            </a:xfrm>
            <a:prstGeom prst="rect">
              <a:avLst/>
            </a:prstGeom>
          </p:spPr>
          <p:txBody>
            <a:bodyPr lIns="0" tIns="0" rIns="0" bIns="0" rtlCol="0" anchor="t">
              <a:spAutoFit/>
            </a:bodyPr>
            <a:lstStyle/>
            <a:p>
              <a:pPr algn="ctr">
                <a:lnSpc>
                  <a:spcPts val="2436"/>
                </a:lnSpc>
                <a:spcBef>
                  <a:spcPct val="0"/>
                </a:spcBef>
              </a:pPr>
              <a:r>
                <a:rPr lang="en-US" altLang="zh-CN" sz="2133" b="1" spc="90" dirty="0">
                  <a:solidFill>
                    <a:srgbClr val="000000"/>
                  </a:solidFill>
                  <a:ea typeface="Helios Extended"/>
                  <a:cs typeface="Helios Extended"/>
                  <a:sym typeface="Helios Extended"/>
                </a:rPr>
                <a:t>Software </a:t>
              </a:r>
              <a:r>
                <a:rPr lang="en-US" sz="2133" b="1" spc="90" dirty="0">
                  <a:solidFill>
                    <a:srgbClr val="000000"/>
                  </a:solidFill>
                  <a:ea typeface="Helios Extended"/>
                  <a:cs typeface="Helios Extended"/>
                  <a:sym typeface="Helios Extended"/>
                </a:rPr>
                <a:t>Introduction</a:t>
              </a:r>
            </a:p>
          </p:txBody>
        </p:sp>
      </p:grpSp>
      <p:sp>
        <p:nvSpPr>
          <p:cNvPr id="23" name="AutoShape 23"/>
          <p:cNvSpPr/>
          <p:nvPr/>
        </p:nvSpPr>
        <p:spPr>
          <a:xfrm>
            <a:off x="228600" y="6629400"/>
            <a:ext cx="5185751" cy="0"/>
          </a:xfrm>
          <a:prstGeom prst="line">
            <a:avLst/>
          </a:prstGeom>
          <a:ln w="38100" cap="flat">
            <a:solidFill>
              <a:srgbClr val="B37B3F"/>
            </a:solidFill>
            <a:prstDash val="solid"/>
            <a:headEnd type="none" w="sm" len="sm"/>
            <a:tailEnd type="none" w="sm" len="sm"/>
          </a:ln>
        </p:spPr>
      </p:sp>
      <p:pic>
        <p:nvPicPr>
          <p:cNvPr id="32" name="图片 31">
            <a:extLst>
              <a:ext uri="{FF2B5EF4-FFF2-40B4-BE49-F238E27FC236}">
                <a16:creationId xmlns:a16="http://schemas.microsoft.com/office/drawing/2014/main" id="{F67E75F9-C131-FFE9-9C12-D98D4519AE45}"/>
              </a:ext>
            </a:extLst>
          </p:cNvPr>
          <p:cNvPicPr>
            <a:picLocks/>
          </p:cNvPicPr>
          <p:nvPr/>
        </p:nvPicPr>
        <p:blipFill>
          <a:blip r:embed="rId3"/>
          <a:srcRect l="28261" t="20990" r="5797" b="7855"/>
          <a:stretch/>
        </p:blipFill>
        <p:spPr>
          <a:xfrm>
            <a:off x="6808562" y="635000"/>
            <a:ext cx="4635709" cy="4056437"/>
          </a:xfrm>
          <a:prstGeom prst="rect">
            <a:avLst/>
          </a:prstGeom>
        </p:spPr>
      </p:pic>
      <p:sp>
        <p:nvSpPr>
          <p:cNvPr id="34" name="文本框 33">
            <a:extLst>
              <a:ext uri="{FF2B5EF4-FFF2-40B4-BE49-F238E27FC236}">
                <a16:creationId xmlns:a16="http://schemas.microsoft.com/office/drawing/2014/main" id="{0B6B5697-44AC-7206-1E35-F53D93495E0B}"/>
              </a:ext>
            </a:extLst>
          </p:cNvPr>
          <p:cNvSpPr txBox="1"/>
          <p:nvPr/>
        </p:nvSpPr>
        <p:spPr>
          <a:xfrm>
            <a:off x="457200" y="1465858"/>
            <a:ext cx="5828655" cy="3416320"/>
          </a:xfrm>
          <a:prstGeom prst="rect">
            <a:avLst/>
          </a:prstGeom>
          <a:noFill/>
        </p:spPr>
        <p:txBody>
          <a:bodyPr wrap="square">
            <a:spAutoFit/>
          </a:bodyPr>
          <a:lstStyle/>
          <a:p>
            <a:pPr algn="just"/>
            <a:r>
              <a:rPr lang="en-US" altLang="zh-CN" sz="2400" b="1" u="sng" dirty="0">
                <a:solidFill>
                  <a:srgbClr val="0070C0"/>
                </a:solidFill>
              </a:rPr>
              <a:t>Origin</a:t>
            </a:r>
            <a:r>
              <a:rPr lang="zh-CN" altLang="en-US" sz="2400" b="1" u="sng" dirty="0">
                <a:solidFill>
                  <a:srgbClr val="0070C0"/>
                </a:solidFill>
              </a:rPr>
              <a:t>软件是由</a:t>
            </a:r>
            <a:r>
              <a:rPr lang="en-US" altLang="zh-CN" sz="2400" b="1" u="sng" dirty="0" err="1">
                <a:solidFill>
                  <a:srgbClr val="0070C0"/>
                </a:solidFill>
              </a:rPr>
              <a:t>OriginLab</a:t>
            </a:r>
            <a:r>
              <a:rPr lang="zh-CN" altLang="en-US" sz="2400" b="1" u="sng" dirty="0">
                <a:solidFill>
                  <a:srgbClr val="0070C0"/>
                </a:solidFill>
              </a:rPr>
              <a:t>公司开发的一款专业数据分析和科学绘图软件，广泛应用于科学研究、工程技术和学术出版等领域。它支持多种类型的</a:t>
            </a:r>
            <a:r>
              <a:rPr lang="en-US" altLang="zh-CN" sz="2400" b="1" u="sng" dirty="0">
                <a:solidFill>
                  <a:srgbClr val="0070C0"/>
                </a:solidFill>
              </a:rPr>
              <a:t>2D</a:t>
            </a:r>
            <a:r>
              <a:rPr lang="zh-CN" altLang="en-US" sz="2400" b="1" u="sng" dirty="0">
                <a:solidFill>
                  <a:srgbClr val="0070C0"/>
                </a:solidFill>
              </a:rPr>
              <a:t>和</a:t>
            </a:r>
            <a:r>
              <a:rPr lang="en-US" altLang="zh-CN" sz="2400" b="1" u="sng" dirty="0">
                <a:solidFill>
                  <a:srgbClr val="0070C0"/>
                </a:solidFill>
              </a:rPr>
              <a:t>3D</a:t>
            </a:r>
            <a:r>
              <a:rPr lang="zh-CN" altLang="en-US" sz="2400" b="1" u="sng" dirty="0">
                <a:solidFill>
                  <a:srgbClr val="0070C0"/>
                </a:solidFill>
              </a:rPr>
              <a:t>图形绘制，具备强大的数据导入、分析和可视化功能，能够进行统计分析、信号处理、曲线拟合和峰值分析等。</a:t>
            </a:r>
            <a:r>
              <a:rPr lang="en-US" altLang="zh-CN" sz="2400" b="1" u="sng" dirty="0">
                <a:solidFill>
                  <a:srgbClr val="0070C0"/>
                </a:solidFill>
              </a:rPr>
              <a:t>Origin</a:t>
            </a:r>
            <a:r>
              <a:rPr lang="zh-CN" altLang="en-US" sz="2400" b="1" u="sng" dirty="0">
                <a:solidFill>
                  <a:srgbClr val="0070C0"/>
                </a:solidFill>
              </a:rPr>
              <a:t>软件的界面友好，易于操作，特别适合需要高质量图形输出的用户</a:t>
            </a:r>
          </a:p>
        </p:txBody>
      </p:sp>
      <p:sp>
        <p:nvSpPr>
          <p:cNvPr id="36" name="文本框 35">
            <a:extLst>
              <a:ext uri="{FF2B5EF4-FFF2-40B4-BE49-F238E27FC236}">
                <a16:creationId xmlns:a16="http://schemas.microsoft.com/office/drawing/2014/main" id="{BE909B44-D6D8-4096-C2BE-7C250645582F}"/>
              </a:ext>
            </a:extLst>
          </p:cNvPr>
          <p:cNvSpPr txBox="1"/>
          <p:nvPr/>
        </p:nvSpPr>
        <p:spPr>
          <a:xfrm>
            <a:off x="8331201" y="4858618"/>
            <a:ext cx="1797687" cy="502766"/>
          </a:xfrm>
          <a:prstGeom prst="rect">
            <a:avLst/>
          </a:prstGeom>
          <a:noFill/>
        </p:spPr>
        <p:txBody>
          <a:bodyPr wrap="square">
            <a:spAutoFit/>
          </a:bodyPr>
          <a:lstStyle/>
          <a:p>
            <a:r>
              <a:rPr lang="zh-CN" altLang="en-US" sz="2667" dirty="0"/>
              <a:t>俺叫</a:t>
            </a:r>
            <a:r>
              <a:rPr lang="en-US" altLang="zh-CN" sz="2667" dirty="0"/>
              <a:t>Origin</a:t>
            </a:r>
            <a:endParaRPr lang="zh-CN" altLang="en-US" sz="2667" dirty="0"/>
          </a:p>
        </p:txBody>
      </p:sp>
      <p:sp>
        <p:nvSpPr>
          <p:cNvPr id="37" name="文本框 36">
            <a:extLst>
              <a:ext uri="{FF2B5EF4-FFF2-40B4-BE49-F238E27FC236}">
                <a16:creationId xmlns:a16="http://schemas.microsoft.com/office/drawing/2014/main" id="{9978ECD1-688C-F2B0-665B-5738A9211440}"/>
              </a:ext>
            </a:extLst>
          </p:cNvPr>
          <p:cNvSpPr txBox="1"/>
          <p:nvPr/>
        </p:nvSpPr>
        <p:spPr>
          <a:xfrm>
            <a:off x="4927600" y="5675660"/>
            <a:ext cx="3284874" cy="461665"/>
          </a:xfrm>
          <a:prstGeom prst="rect">
            <a:avLst/>
          </a:prstGeom>
          <a:noFill/>
        </p:spPr>
        <p:txBody>
          <a:bodyPr wrap="none" rtlCol="0">
            <a:spAutoFit/>
          </a:bodyPr>
          <a:lstStyle/>
          <a:p>
            <a:r>
              <a:rPr lang="zh-CN" altLang="en-US" sz="2400" b="1" dirty="0"/>
              <a:t>数据                      图表</a:t>
            </a:r>
          </a:p>
        </p:txBody>
      </p:sp>
      <p:sp>
        <p:nvSpPr>
          <p:cNvPr id="38" name="箭头: 右 37">
            <a:extLst>
              <a:ext uri="{FF2B5EF4-FFF2-40B4-BE49-F238E27FC236}">
                <a16:creationId xmlns:a16="http://schemas.microsoft.com/office/drawing/2014/main" id="{38031598-8735-5B82-056C-22BF0A40BE13}"/>
              </a:ext>
            </a:extLst>
          </p:cNvPr>
          <p:cNvSpPr/>
          <p:nvPr/>
        </p:nvSpPr>
        <p:spPr>
          <a:xfrm>
            <a:off x="5892800" y="5705913"/>
            <a:ext cx="953457" cy="3769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Tree>
    <p:extLst>
      <p:ext uri="{BB962C8B-B14F-4D97-AF65-F5344CB8AC3E}">
        <p14:creationId xmlns:p14="http://schemas.microsoft.com/office/powerpoint/2010/main" val="194064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circle(in)">
                                      <p:cBhvr>
                                        <p:cTn id="23" dur="2000"/>
                                        <p:tgtEl>
                                          <p:spTgt spid="3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circle(in)">
                                      <p:cBhvr>
                                        <p:cTn id="26"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7" grpId="0"/>
      <p:bldP spid="3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578118"/>
            <a:chOff x="0" y="0"/>
            <a:chExt cx="24384000" cy="1156236"/>
          </a:xfrm>
        </p:grpSpPr>
        <p:grpSp>
          <p:nvGrpSpPr>
            <p:cNvPr id="3" name="Group 3"/>
            <p:cNvGrpSpPr/>
            <p:nvPr/>
          </p:nvGrpSpPr>
          <p:grpSpPr>
            <a:xfrm>
              <a:off x="0" y="0"/>
              <a:ext cx="24384000" cy="1156236"/>
              <a:chOff x="0" y="0"/>
              <a:chExt cx="4816593" cy="228392"/>
            </a:xfrm>
          </p:grpSpPr>
          <p:sp>
            <p:nvSpPr>
              <p:cNvPr id="4" name="Freeform 4"/>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5" name="TextBox 5"/>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AutoShape 6"/>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7" name="AutoShape 7"/>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8" name="AutoShape 8"/>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9" name="Group 9"/>
            <p:cNvGrpSpPr/>
            <p:nvPr/>
          </p:nvGrpSpPr>
          <p:grpSpPr>
            <a:xfrm>
              <a:off x="21928802" y="456264"/>
              <a:ext cx="308391" cy="30839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1" name="TextBox 11"/>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2" name="Group 12"/>
            <p:cNvGrpSpPr/>
            <p:nvPr/>
          </p:nvGrpSpPr>
          <p:grpSpPr>
            <a:xfrm>
              <a:off x="22657591"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3386380"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18" name="TextBox 18"/>
            <p:cNvSpPr txBox="1"/>
            <p:nvPr/>
          </p:nvSpPr>
          <p:spPr>
            <a:xfrm>
              <a:off x="8472380" y="264140"/>
              <a:ext cx="7439246" cy="615554"/>
            </a:xfrm>
            <a:prstGeom prst="rect">
              <a:avLst/>
            </a:prstGeom>
          </p:spPr>
          <p:txBody>
            <a:bodyPr lIns="0" tIns="0" rIns="0" bIns="0" rtlCol="0" anchor="t">
              <a:spAutoFit/>
            </a:bodyPr>
            <a:lstStyle/>
            <a:p>
              <a:pPr algn="ctr">
                <a:lnSpc>
                  <a:spcPts val="2436"/>
                </a:lnSpc>
                <a:spcBef>
                  <a:spcPct val="0"/>
                </a:spcBef>
              </a:pPr>
              <a:r>
                <a:rPr lang="en-US" sz="2133" b="1" spc="90" dirty="0">
                  <a:solidFill>
                    <a:srgbClr val="000000"/>
                  </a:solidFill>
                  <a:ea typeface="Helios Extended"/>
                  <a:cs typeface="Helios Extended"/>
                  <a:sym typeface="Helios Extended"/>
                </a:rPr>
                <a:t>Technical Support</a:t>
              </a:r>
            </a:p>
          </p:txBody>
        </p:sp>
      </p:grpSp>
      <p:grpSp>
        <p:nvGrpSpPr>
          <p:cNvPr id="26" name="Group 26"/>
          <p:cNvGrpSpPr/>
          <p:nvPr/>
        </p:nvGrpSpPr>
        <p:grpSpPr>
          <a:xfrm>
            <a:off x="675617" y="1459705"/>
            <a:ext cx="707123" cy="707123"/>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7B3F"/>
            </a:solidFill>
          </p:spPr>
        </p:sp>
        <p:sp>
          <p:nvSpPr>
            <p:cNvPr id="28" name="TextBox 28"/>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29" name="Group 29"/>
          <p:cNvGrpSpPr/>
          <p:nvPr/>
        </p:nvGrpSpPr>
        <p:grpSpPr>
          <a:xfrm>
            <a:off x="681261" y="2921000"/>
            <a:ext cx="707123" cy="707123"/>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7B3F"/>
            </a:solidFill>
          </p:spPr>
        </p:sp>
        <p:sp>
          <p:nvSpPr>
            <p:cNvPr id="31" name="TextBox 31"/>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32" name="TextBox 32"/>
          <p:cNvSpPr txBox="1"/>
          <p:nvPr/>
        </p:nvSpPr>
        <p:spPr>
          <a:xfrm>
            <a:off x="1714194" y="1701800"/>
            <a:ext cx="4034523" cy="321691"/>
          </a:xfrm>
          <a:prstGeom prst="rect">
            <a:avLst/>
          </a:prstGeom>
        </p:spPr>
        <p:txBody>
          <a:bodyPr lIns="0" tIns="0" rIns="0" bIns="0" rtlCol="0" anchor="t">
            <a:spAutoFit/>
          </a:bodyPr>
          <a:lstStyle/>
          <a:p>
            <a:pPr algn="just">
              <a:lnSpc>
                <a:spcPts val="2259"/>
              </a:lnSpc>
            </a:pPr>
            <a:r>
              <a:rPr lang="zh-CN" altLang="en-US" sz="2933" b="1" dirty="0">
                <a:solidFill>
                  <a:srgbClr val="000000"/>
                </a:solidFill>
                <a:latin typeface="+mn-ea"/>
                <a:cs typeface="字由点字典黑 1"/>
                <a:sym typeface="字由点字典黑 1"/>
              </a:rPr>
              <a:t>购买官方正版</a:t>
            </a:r>
            <a:endParaRPr lang="en-US" altLang="zh-CN" sz="2933" b="1" dirty="0">
              <a:solidFill>
                <a:srgbClr val="000000"/>
              </a:solidFill>
              <a:latin typeface="+mn-ea"/>
              <a:cs typeface="字由点字典黑 1"/>
              <a:sym typeface="字由点字典黑 1"/>
            </a:endParaRPr>
          </a:p>
        </p:txBody>
      </p:sp>
      <p:sp>
        <p:nvSpPr>
          <p:cNvPr id="33" name="TextBox 33"/>
          <p:cNvSpPr txBox="1"/>
          <p:nvPr/>
        </p:nvSpPr>
        <p:spPr>
          <a:xfrm>
            <a:off x="1625600" y="3180189"/>
            <a:ext cx="4034523" cy="318485"/>
          </a:xfrm>
          <a:prstGeom prst="rect">
            <a:avLst/>
          </a:prstGeom>
        </p:spPr>
        <p:txBody>
          <a:bodyPr lIns="0" tIns="0" rIns="0" bIns="0" rtlCol="0" anchor="t">
            <a:spAutoFit/>
          </a:bodyPr>
          <a:lstStyle/>
          <a:p>
            <a:pPr algn="just">
              <a:lnSpc>
                <a:spcPts val="2259"/>
              </a:lnSpc>
            </a:pPr>
            <a:r>
              <a:rPr lang="zh-CN" altLang="en-US" sz="2933" b="1" dirty="0">
                <a:solidFill>
                  <a:srgbClr val="000000"/>
                </a:solidFill>
                <a:latin typeface="+mn-ea"/>
                <a:cs typeface="字由点字典黑 1"/>
                <a:sym typeface="字由点字典黑 1"/>
              </a:rPr>
              <a:t>某鱼购买破解版</a:t>
            </a:r>
            <a:endParaRPr lang="en-US" sz="2933" b="1" dirty="0">
              <a:solidFill>
                <a:srgbClr val="000000"/>
              </a:solidFill>
              <a:latin typeface="+mn-ea"/>
              <a:cs typeface="字由点字典黑 1"/>
              <a:sym typeface="字由点字典黑 1"/>
            </a:endParaRPr>
          </a:p>
        </p:txBody>
      </p:sp>
      <p:sp>
        <p:nvSpPr>
          <p:cNvPr id="34" name="TextBox 34"/>
          <p:cNvSpPr txBox="1"/>
          <p:nvPr/>
        </p:nvSpPr>
        <p:spPr>
          <a:xfrm>
            <a:off x="685800" y="584200"/>
            <a:ext cx="2260600" cy="658706"/>
          </a:xfrm>
          <a:prstGeom prst="rect">
            <a:avLst/>
          </a:prstGeom>
        </p:spPr>
        <p:txBody>
          <a:bodyPr wrap="square" lIns="0" tIns="0" rIns="0" bIns="0" rtlCol="0" anchor="t">
            <a:spAutoFit/>
          </a:bodyPr>
          <a:lstStyle/>
          <a:p>
            <a:pPr algn="just">
              <a:lnSpc>
                <a:spcPts val="5888"/>
              </a:lnSpc>
              <a:spcBef>
                <a:spcPct val="0"/>
              </a:spcBef>
            </a:pPr>
            <a:r>
              <a:rPr lang="zh-CN" altLang="en-US" sz="4206" dirty="0">
                <a:solidFill>
                  <a:srgbClr val="B37B3F"/>
                </a:solidFill>
                <a:latin typeface="字由点字典黑 2 Bold"/>
                <a:ea typeface="字由点字典黑 2 Bold"/>
                <a:cs typeface="字由点字典黑 2 Bold"/>
                <a:sym typeface="字由点字典黑 2 Bold"/>
              </a:rPr>
              <a:t>如何获取</a:t>
            </a:r>
            <a:endParaRPr lang="en-US" sz="4206" dirty="0">
              <a:solidFill>
                <a:srgbClr val="B37B3F"/>
              </a:solidFill>
              <a:latin typeface="字由点字典黑 2 Bold"/>
              <a:ea typeface="字由点字典黑 2 Bold"/>
              <a:cs typeface="字由点字典黑 2 Bold"/>
              <a:sym typeface="字由点字典黑 2 Bold"/>
            </a:endParaRPr>
          </a:p>
        </p:txBody>
      </p:sp>
      <p:sp>
        <p:nvSpPr>
          <p:cNvPr id="36" name="TextBox 36"/>
          <p:cNvSpPr txBox="1"/>
          <p:nvPr/>
        </p:nvSpPr>
        <p:spPr>
          <a:xfrm>
            <a:off x="680155" y="1654493"/>
            <a:ext cx="707123" cy="487313"/>
          </a:xfrm>
          <a:prstGeom prst="rect">
            <a:avLst/>
          </a:prstGeom>
        </p:spPr>
        <p:txBody>
          <a:bodyPr lIns="0" tIns="0" rIns="0" bIns="0" rtlCol="0" anchor="t">
            <a:spAutoFit/>
          </a:bodyPr>
          <a:lstStyle/>
          <a:p>
            <a:pPr algn="ctr">
              <a:lnSpc>
                <a:spcPts val="3830"/>
              </a:lnSpc>
            </a:pPr>
            <a:r>
              <a:rPr lang="en-US" sz="4304" dirty="0">
                <a:solidFill>
                  <a:srgbClr val="FFFFFF"/>
                </a:solidFill>
                <a:latin typeface="Bebas Neue Cyrillic"/>
                <a:ea typeface="Bebas Neue Cyrillic"/>
                <a:cs typeface="Bebas Neue Cyrillic"/>
                <a:sym typeface="Bebas Neue Cyrillic"/>
              </a:rPr>
              <a:t>01</a:t>
            </a:r>
          </a:p>
        </p:txBody>
      </p:sp>
      <p:sp>
        <p:nvSpPr>
          <p:cNvPr id="37" name="TextBox 37"/>
          <p:cNvSpPr txBox="1"/>
          <p:nvPr/>
        </p:nvSpPr>
        <p:spPr>
          <a:xfrm>
            <a:off x="681261" y="3122139"/>
            <a:ext cx="707123" cy="487313"/>
          </a:xfrm>
          <a:prstGeom prst="rect">
            <a:avLst/>
          </a:prstGeom>
        </p:spPr>
        <p:txBody>
          <a:bodyPr lIns="0" tIns="0" rIns="0" bIns="0" rtlCol="0" anchor="t">
            <a:spAutoFit/>
          </a:bodyPr>
          <a:lstStyle/>
          <a:p>
            <a:pPr algn="ctr">
              <a:lnSpc>
                <a:spcPts val="3830"/>
              </a:lnSpc>
            </a:pPr>
            <a:r>
              <a:rPr lang="en-US" sz="4304">
                <a:solidFill>
                  <a:srgbClr val="FFFFFF"/>
                </a:solidFill>
                <a:latin typeface="Bebas Neue Cyrillic"/>
                <a:ea typeface="Bebas Neue Cyrillic"/>
                <a:cs typeface="Bebas Neue Cyrillic"/>
                <a:sym typeface="Bebas Neue Cyrillic"/>
              </a:rPr>
              <a:t>02</a:t>
            </a:r>
          </a:p>
        </p:txBody>
      </p:sp>
      <p:grpSp>
        <p:nvGrpSpPr>
          <p:cNvPr id="41" name="Group 41"/>
          <p:cNvGrpSpPr/>
          <p:nvPr/>
        </p:nvGrpSpPr>
        <p:grpSpPr>
          <a:xfrm>
            <a:off x="8788400" y="3901111"/>
            <a:ext cx="2634068" cy="2326795"/>
            <a:chOff x="0" y="0"/>
            <a:chExt cx="422968" cy="373627"/>
          </a:xfrm>
        </p:grpSpPr>
        <p:sp>
          <p:nvSpPr>
            <p:cNvPr id="42" name="Freeform 42"/>
            <p:cNvSpPr/>
            <p:nvPr/>
          </p:nvSpPr>
          <p:spPr>
            <a:xfrm>
              <a:off x="0" y="0"/>
              <a:ext cx="422968" cy="373627"/>
            </a:xfrm>
            <a:custGeom>
              <a:avLst/>
              <a:gdLst/>
              <a:ahLst/>
              <a:cxnLst/>
              <a:rect l="l" t="t" r="r" b="b"/>
              <a:pathLst>
                <a:path w="422968" h="373627">
                  <a:moveTo>
                    <a:pt x="0" y="0"/>
                  </a:moveTo>
                  <a:lnTo>
                    <a:pt x="422968" y="0"/>
                  </a:lnTo>
                  <a:lnTo>
                    <a:pt x="422968" y="373627"/>
                  </a:lnTo>
                  <a:lnTo>
                    <a:pt x="0" y="373627"/>
                  </a:lnTo>
                  <a:close/>
                </a:path>
              </a:pathLst>
            </a:custGeom>
            <a:blipFill>
              <a:blip r:embed="rId2"/>
              <a:stretch>
                <a:fillRect l="-21526" r="-21526"/>
              </a:stretch>
            </a:blipFill>
          </p:spPr>
        </p:sp>
      </p:grpSp>
      <p:sp>
        <p:nvSpPr>
          <p:cNvPr id="48" name="文本框 47">
            <a:extLst>
              <a:ext uri="{FF2B5EF4-FFF2-40B4-BE49-F238E27FC236}">
                <a16:creationId xmlns:a16="http://schemas.microsoft.com/office/drawing/2014/main" id="{27783DC3-F628-DCA9-9734-D08829E0F16C}"/>
              </a:ext>
            </a:extLst>
          </p:cNvPr>
          <p:cNvSpPr txBox="1"/>
          <p:nvPr/>
        </p:nvSpPr>
        <p:spPr>
          <a:xfrm>
            <a:off x="1378201" y="1939717"/>
            <a:ext cx="3650999" cy="461665"/>
          </a:xfrm>
          <a:prstGeom prst="rect">
            <a:avLst/>
          </a:prstGeom>
          <a:noFill/>
        </p:spPr>
        <p:txBody>
          <a:bodyPr wrap="square">
            <a:spAutoFit/>
          </a:bodyPr>
          <a:lstStyle/>
          <a:p>
            <a:r>
              <a:rPr lang="zh-CN" altLang="en-US" sz="2400" dirty="0"/>
              <a:t>https://www.originlab.com</a:t>
            </a:r>
          </a:p>
        </p:txBody>
      </p:sp>
      <p:grpSp>
        <p:nvGrpSpPr>
          <p:cNvPr id="49" name="Group 29">
            <a:extLst>
              <a:ext uri="{FF2B5EF4-FFF2-40B4-BE49-F238E27FC236}">
                <a16:creationId xmlns:a16="http://schemas.microsoft.com/office/drawing/2014/main" id="{849EBA0B-2E03-C95A-086B-C8C45B49C65B}"/>
              </a:ext>
            </a:extLst>
          </p:cNvPr>
          <p:cNvGrpSpPr/>
          <p:nvPr/>
        </p:nvGrpSpPr>
        <p:grpSpPr>
          <a:xfrm>
            <a:off x="659939" y="4423678"/>
            <a:ext cx="707123" cy="707123"/>
            <a:chOff x="0" y="0"/>
            <a:chExt cx="812800" cy="812800"/>
          </a:xfrm>
        </p:grpSpPr>
        <p:sp>
          <p:nvSpPr>
            <p:cNvPr id="50" name="Freeform 30">
              <a:extLst>
                <a:ext uri="{FF2B5EF4-FFF2-40B4-BE49-F238E27FC236}">
                  <a16:creationId xmlns:a16="http://schemas.microsoft.com/office/drawing/2014/main" id="{F9251BBD-13A9-BC34-ECF6-C392AF45A9B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7B3F"/>
            </a:solidFill>
          </p:spPr>
        </p:sp>
        <p:sp>
          <p:nvSpPr>
            <p:cNvPr id="51" name="TextBox 31">
              <a:extLst>
                <a:ext uri="{FF2B5EF4-FFF2-40B4-BE49-F238E27FC236}">
                  <a16:creationId xmlns:a16="http://schemas.microsoft.com/office/drawing/2014/main" id="{33EC0975-1030-338A-9608-E723A9A0F510}"/>
                </a:ext>
              </a:extLst>
            </p:cNvPr>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52" name="TextBox 33">
            <a:extLst>
              <a:ext uri="{FF2B5EF4-FFF2-40B4-BE49-F238E27FC236}">
                <a16:creationId xmlns:a16="http://schemas.microsoft.com/office/drawing/2014/main" id="{6CB22EDF-4D18-98E2-B868-013AE87CD404}"/>
              </a:ext>
            </a:extLst>
          </p:cNvPr>
          <p:cNvSpPr txBox="1"/>
          <p:nvPr/>
        </p:nvSpPr>
        <p:spPr>
          <a:xfrm>
            <a:off x="1574800" y="4383244"/>
            <a:ext cx="4034523" cy="897682"/>
          </a:xfrm>
          <a:prstGeom prst="rect">
            <a:avLst/>
          </a:prstGeom>
        </p:spPr>
        <p:txBody>
          <a:bodyPr lIns="0" tIns="0" rIns="0" bIns="0" rtlCol="0" anchor="t">
            <a:spAutoFit/>
          </a:bodyPr>
          <a:lstStyle/>
          <a:p>
            <a:pPr algn="just">
              <a:lnSpc>
                <a:spcPts val="3520"/>
              </a:lnSpc>
            </a:pPr>
            <a:r>
              <a:rPr lang="zh-CN" altLang="en-US" sz="2933" b="1" dirty="0">
                <a:solidFill>
                  <a:srgbClr val="000000"/>
                </a:solidFill>
                <a:latin typeface="+mn-ea"/>
                <a:cs typeface="字由点字典黑 1"/>
                <a:sym typeface="字由点字典黑 1"/>
              </a:rPr>
              <a:t>微信公众号搜索某某管</a:t>
            </a:r>
            <a:endParaRPr lang="en-US" altLang="zh-CN" sz="2933" b="1" dirty="0">
              <a:solidFill>
                <a:srgbClr val="000000"/>
              </a:solidFill>
              <a:latin typeface="+mn-ea"/>
              <a:cs typeface="字由点字典黑 1"/>
              <a:sym typeface="字由点字典黑 1"/>
            </a:endParaRPr>
          </a:p>
          <a:p>
            <a:pPr algn="just">
              <a:lnSpc>
                <a:spcPts val="3520"/>
              </a:lnSpc>
            </a:pPr>
            <a:r>
              <a:rPr lang="zh-CN" altLang="en-US" sz="2933" b="1" dirty="0">
                <a:solidFill>
                  <a:srgbClr val="000000"/>
                </a:solidFill>
                <a:latin typeface="+mn-ea"/>
                <a:cs typeface="字由点字典黑 1"/>
                <a:sym typeface="字由点字典黑 1"/>
              </a:rPr>
              <a:t>家免费下载破解版</a:t>
            </a:r>
            <a:endParaRPr lang="en-US" sz="2933" b="1" dirty="0">
              <a:solidFill>
                <a:srgbClr val="000000"/>
              </a:solidFill>
              <a:latin typeface="+mn-ea"/>
              <a:cs typeface="字由点字典黑 1"/>
              <a:sym typeface="字由点字典黑 1"/>
            </a:endParaRPr>
          </a:p>
        </p:txBody>
      </p:sp>
      <p:sp>
        <p:nvSpPr>
          <p:cNvPr id="53" name="TextBox 37">
            <a:extLst>
              <a:ext uri="{FF2B5EF4-FFF2-40B4-BE49-F238E27FC236}">
                <a16:creationId xmlns:a16="http://schemas.microsoft.com/office/drawing/2014/main" id="{DD742318-5088-7EBC-A04E-6C39DAA8D999}"/>
              </a:ext>
            </a:extLst>
          </p:cNvPr>
          <p:cNvSpPr txBox="1"/>
          <p:nvPr/>
        </p:nvSpPr>
        <p:spPr>
          <a:xfrm>
            <a:off x="659939" y="4624817"/>
            <a:ext cx="707123" cy="487313"/>
          </a:xfrm>
          <a:prstGeom prst="rect">
            <a:avLst/>
          </a:prstGeom>
        </p:spPr>
        <p:txBody>
          <a:bodyPr lIns="0" tIns="0" rIns="0" bIns="0" rtlCol="0" anchor="t">
            <a:spAutoFit/>
          </a:bodyPr>
          <a:lstStyle/>
          <a:p>
            <a:pPr algn="ctr">
              <a:lnSpc>
                <a:spcPts val="3830"/>
              </a:lnSpc>
            </a:pPr>
            <a:r>
              <a:rPr lang="en-US" sz="4304" dirty="0">
                <a:solidFill>
                  <a:srgbClr val="FFFFFF"/>
                </a:solidFill>
                <a:latin typeface="Bebas Neue Cyrillic"/>
                <a:ea typeface="Bebas Neue Cyrillic"/>
                <a:cs typeface="Bebas Neue Cyrillic"/>
                <a:sym typeface="Bebas Neue Cyrillic"/>
              </a:rPr>
              <a:t>0</a:t>
            </a:r>
            <a:r>
              <a:rPr lang="en-US" altLang="zh-CN" sz="4304" dirty="0">
                <a:solidFill>
                  <a:srgbClr val="FFFFFF"/>
                </a:solidFill>
                <a:latin typeface="Bebas Neue Cyrillic"/>
                <a:ea typeface="Bebas Neue Cyrillic"/>
                <a:cs typeface="Bebas Neue Cyrillic"/>
                <a:sym typeface="Bebas Neue Cyrillic"/>
              </a:rPr>
              <a:t>3</a:t>
            </a:r>
            <a:endParaRPr lang="en-US" sz="4304" dirty="0">
              <a:solidFill>
                <a:srgbClr val="FFFFFF"/>
              </a:solidFill>
              <a:latin typeface="Bebas Neue Cyrillic"/>
              <a:ea typeface="Bebas Neue Cyrillic"/>
              <a:cs typeface="Bebas Neue Cyrillic"/>
              <a:sym typeface="Bebas Neue Cyrillic"/>
            </a:endParaRPr>
          </a:p>
        </p:txBody>
      </p:sp>
      <p:sp>
        <p:nvSpPr>
          <p:cNvPr id="55" name="文本框 54">
            <a:extLst>
              <a:ext uri="{FF2B5EF4-FFF2-40B4-BE49-F238E27FC236}">
                <a16:creationId xmlns:a16="http://schemas.microsoft.com/office/drawing/2014/main" id="{5FD16918-13EE-657E-3963-C23755336321}"/>
              </a:ext>
            </a:extLst>
          </p:cNvPr>
          <p:cNvSpPr txBox="1"/>
          <p:nvPr/>
        </p:nvSpPr>
        <p:spPr>
          <a:xfrm>
            <a:off x="1473201" y="5117981"/>
            <a:ext cx="3797927" cy="1200329"/>
          </a:xfrm>
          <a:prstGeom prst="rect">
            <a:avLst/>
          </a:prstGeom>
          <a:noFill/>
        </p:spPr>
        <p:txBody>
          <a:bodyPr wrap="square">
            <a:spAutoFit/>
          </a:bodyPr>
          <a:lstStyle/>
          <a:p>
            <a:r>
              <a:rPr lang="zh-CN" altLang="en-US" sz="2400" dirty="0"/>
              <a:t>https://mp.weixin.qq.com/s/crIqs9WIMIu8DewtaUJmrw</a:t>
            </a:r>
          </a:p>
        </p:txBody>
      </p:sp>
      <p:pic>
        <p:nvPicPr>
          <p:cNvPr id="57" name="图片 56">
            <a:extLst>
              <a:ext uri="{FF2B5EF4-FFF2-40B4-BE49-F238E27FC236}">
                <a16:creationId xmlns:a16="http://schemas.microsoft.com/office/drawing/2014/main" id="{8F610189-8CAE-5161-FF71-F51B192A6D19}"/>
              </a:ext>
            </a:extLst>
          </p:cNvPr>
          <p:cNvPicPr>
            <a:picLocks/>
          </p:cNvPicPr>
          <p:nvPr/>
        </p:nvPicPr>
        <p:blipFill>
          <a:blip r:embed="rId3"/>
          <a:srcRect l="3154" r="50193"/>
          <a:stretch/>
        </p:blipFill>
        <p:spPr>
          <a:xfrm>
            <a:off x="6150405" y="1313305"/>
            <a:ext cx="2485595" cy="2420495"/>
          </a:xfrm>
          <a:prstGeom prst="rect">
            <a:avLst/>
          </a:prstGeom>
        </p:spPr>
      </p:pic>
      <p:pic>
        <p:nvPicPr>
          <p:cNvPr id="59" name="图片 58">
            <a:extLst>
              <a:ext uri="{FF2B5EF4-FFF2-40B4-BE49-F238E27FC236}">
                <a16:creationId xmlns:a16="http://schemas.microsoft.com/office/drawing/2014/main" id="{A3A7C4E9-E57D-F337-5A3E-3879E0DE7A47}"/>
              </a:ext>
            </a:extLst>
          </p:cNvPr>
          <p:cNvPicPr>
            <a:picLocks noChangeAspect="1"/>
          </p:cNvPicPr>
          <p:nvPr/>
        </p:nvPicPr>
        <p:blipFill>
          <a:blip r:embed="rId4"/>
          <a:stretch>
            <a:fillRect/>
          </a:stretch>
        </p:blipFill>
        <p:spPr>
          <a:xfrm>
            <a:off x="6086293" y="3937000"/>
            <a:ext cx="2702107" cy="2443779"/>
          </a:xfrm>
          <a:prstGeom prst="rect">
            <a:avLst/>
          </a:prstGeom>
        </p:spPr>
      </p:pic>
      <p:pic>
        <p:nvPicPr>
          <p:cNvPr id="1026" name="Picture 2">
            <a:extLst>
              <a:ext uri="{FF2B5EF4-FFF2-40B4-BE49-F238E27FC236}">
                <a16:creationId xmlns:a16="http://schemas.microsoft.com/office/drawing/2014/main" id="{E6292A64-30B7-7557-6613-56F686106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7600" y="1346200"/>
            <a:ext cx="2757646" cy="2374431"/>
          </a:xfrm>
          <a:prstGeom prst="rect">
            <a:avLst/>
          </a:prstGeom>
          <a:noFill/>
          <a:extLst>
            <a:ext uri="{909E8E84-426E-40DD-AFC4-6F175D3DCCD1}">
              <a14:hiddenFill xmlns:a14="http://schemas.microsoft.com/office/drawing/2010/main">
                <a:solidFill>
                  <a:srgbClr val="FFFFFF"/>
                </a:solidFill>
              </a14:hiddenFill>
            </a:ext>
          </a:extLst>
        </p:spPr>
      </p:pic>
      <p:sp>
        <p:nvSpPr>
          <p:cNvPr id="35" name="AutoShape 23">
            <a:extLst>
              <a:ext uri="{FF2B5EF4-FFF2-40B4-BE49-F238E27FC236}">
                <a16:creationId xmlns:a16="http://schemas.microsoft.com/office/drawing/2014/main" id="{ED4007E8-7C0A-DDE1-E456-4C384EB4B9EB}"/>
              </a:ext>
            </a:extLst>
          </p:cNvPr>
          <p:cNvSpPr/>
          <p:nvPr/>
        </p:nvSpPr>
        <p:spPr>
          <a:xfrm>
            <a:off x="351449" y="6586908"/>
            <a:ext cx="5185751" cy="0"/>
          </a:xfrm>
          <a:prstGeom prst="line">
            <a:avLst/>
          </a:prstGeom>
          <a:ln w="38100" cap="flat">
            <a:solidFill>
              <a:srgbClr val="B37B3F"/>
            </a:solidFill>
            <a:prstDash val="solid"/>
            <a:headEnd type="none" w="sm" len="sm"/>
            <a:tailEnd type="none" w="sm" len="sm"/>
          </a:ln>
        </p:spPr>
      </p:sp>
    </p:spTree>
    <p:extLst>
      <p:ext uri="{BB962C8B-B14F-4D97-AF65-F5344CB8AC3E}">
        <p14:creationId xmlns:p14="http://schemas.microsoft.com/office/powerpoint/2010/main" val="192966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ircle(in)">
                                      <p:cBhvr>
                                        <p:cTn id="10" dur="2000"/>
                                        <p:tgtEl>
                                          <p:spTgt spid="3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in)">
                                      <p:cBhvr>
                                        <p:cTn id="13" dur="2000"/>
                                        <p:tgtEl>
                                          <p:spTgt spid="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circle(in)">
                                      <p:cBhvr>
                                        <p:cTn id="16" dur="2000"/>
                                        <p:tgtEl>
                                          <p:spTgt spid="48"/>
                                        </p:tgtEl>
                                      </p:cBhvr>
                                    </p:animEffect>
                                  </p:childTnLst>
                                </p:cTn>
                              </p:par>
                              <p:par>
                                <p:cTn id="17" presetID="10"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circle(in)">
                                      <p:cBhvr>
                                        <p:cTn id="24" dur="2000"/>
                                        <p:tgtEl>
                                          <p:spTgt spid="2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ircle(in)">
                                      <p:cBhvr>
                                        <p:cTn id="27" dur="2000"/>
                                        <p:tgtEl>
                                          <p:spTgt spid="33"/>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circle(in)">
                                      <p:cBhvr>
                                        <p:cTn id="30" dur="2000"/>
                                        <p:tgtEl>
                                          <p:spTgt spid="37"/>
                                        </p:tgtEl>
                                      </p:cBhvr>
                                    </p:animEffect>
                                  </p:childTnLst>
                                </p:cTn>
                              </p:par>
                              <p:par>
                                <p:cTn id="31" presetID="10"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500"/>
                                        <p:tgtEl>
                                          <p:spTgt spid="1026"/>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55"/>
                                        </p:tgtEl>
                                        <p:attrNameLst>
                                          <p:attrName>style.visibility</p:attrName>
                                        </p:attrNameLst>
                                      </p:cBhvr>
                                      <p:to>
                                        <p:strVal val="visible"/>
                                      </p:to>
                                    </p:set>
                                  </p:childTnLst>
                                </p:cTn>
                              </p:par>
                              <p:par>
                                <p:cTn id="44" presetID="10" presetClass="entr" presetSubtype="0" fill="hold" nodeType="with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500"/>
                                        <p:tgtEl>
                                          <p:spTgt spid="5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6" grpId="0"/>
      <p:bldP spid="37" grpId="0"/>
      <p:bldP spid="48" grpId="0"/>
      <p:bldP spid="52" grpId="0"/>
      <p:bldP spid="53" grpId="0"/>
      <p:bldP spid="5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578118"/>
            <a:chOff x="0" y="0"/>
            <a:chExt cx="24384000" cy="1156236"/>
          </a:xfrm>
        </p:grpSpPr>
        <p:grpSp>
          <p:nvGrpSpPr>
            <p:cNvPr id="3" name="Group 3"/>
            <p:cNvGrpSpPr/>
            <p:nvPr/>
          </p:nvGrpSpPr>
          <p:grpSpPr>
            <a:xfrm>
              <a:off x="0" y="0"/>
              <a:ext cx="24384000" cy="1156236"/>
              <a:chOff x="0" y="0"/>
              <a:chExt cx="4816593" cy="228392"/>
            </a:xfrm>
          </p:grpSpPr>
          <p:sp>
            <p:nvSpPr>
              <p:cNvPr id="4" name="Freeform 4"/>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5" name="TextBox 5"/>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AutoShape 6"/>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7" name="AutoShape 7"/>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8" name="AutoShape 8"/>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9" name="Group 9"/>
            <p:cNvGrpSpPr/>
            <p:nvPr/>
          </p:nvGrpSpPr>
          <p:grpSpPr>
            <a:xfrm>
              <a:off x="21928802" y="456264"/>
              <a:ext cx="308391" cy="30839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1" name="TextBox 11"/>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2" name="Group 12"/>
            <p:cNvGrpSpPr/>
            <p:nvPr/>
          </p:nvGrpSpPr>
          <p:grpSpPr>
            <a:xfrm>
              <a:off x="22657591"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3386380"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18" name="TextBox 18"/>
            <p:cNvSpPr txBox="1"/>
            <p:nvPr/>
          </p:nvSpPr>
          <p:spPr>
            <a:xfrm>
              <a:off x="8472380" y="264140"/>
              <a:ext cx="7439246" cy="615554"/>
            </a:xfrm>
            <a:prstGeom prst="rect">
              <a:avLst/>
            </a:prstGeom>
          </p:spPr>
          <p:txBody>
            <a:bodyPr lIns="0" tIns="0" rIns="0" bIns="0" rtlCol="0" anchor="t">
              <a:spAutoFit/>
            </a:bodyPr>
            <a:lstStyle/>
            <a:p>
              <a:pPr algn="ctr">
                <a:lnSpc>
                  <a:spcPts val="2436"/>
                </a:lnSpc>
                <a:spcBef>
                  <a:spcPct val="0"/>
                </a:spcBef>
              </a:pPr>
              <a:r>
                <a:rPr lang="en-US" sz="2133" b="1" spc="90" dirty="0">
                  <a:solidFill>
                    <a:srgbClr val="000000"/>
                  </a:solidFill>
                  <a:ea typeface="Helios Extended"/>
                  <a:cs typeface="Helios Extended"/>
                  <a:sym typeface="Helios Extended"/>
                </a:rPr>
                <a:t>H</a:t>
              </a:r>
              <a:r>
                <a:rPr lang="en-US" altLang="zh-CN" sz="2133" b="1" spc="90" dirty="0">
                  <a:solidFill>
                    <a:srgbClr val="000000"/>
                  </a:solidFill>
                  <a:ea typeface="Helios Extended"/>
                  <a:cs typeface="Helios Extended"/>
                  <a:sym typeface="Helios Extended"/>
                </a:rPr>
                <a:t>ow to use</a:t>
              </a:r>
              <a:endParaRPr lang="en-US" sz="2133" b="1" spc="90" dirty="0">
                <a:solidFill>
                  <a:srgbClr val="000000"/>
                </a:solidFill>
                <a:ea typeface="Helios Extended"/>
                <a:cs typeface="Helios Extended"/>
                <a:sym typeface="Helios Extended"/>
              </a:endParaRPr>
            </a:p>
          </p:txBody>
        </p:sp>
      </p:grpSp>
      <p:grpSp>
        <p:nvGrpSpPr>
          <p:cNvPr id="26" name="Group 26"/>
          <p:cNvGrpSpPr/>
          <p:nvPr/>
        </p:nvGrpSpPr>
        <p:grpSpPr>
          <a:xfrm>
            <a:off x="675617" y="1459705"/>
            <a:ext cx="707123" cy="707123"/>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7B3F"/>
            </a:solidFill>
          </p:spPr>
        </p:sp>
        <p:sp>
          <p:nvSpPr>
            <p:cNvPr id="28" name="TextBox 28"/>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29" name="Group 29"/>
          <p:cNvGrpSpPr/>
          <p:nvPr/>
        </p:nvGrpSpPr>
        <p:grpSpPr>
          <a:xfrm>
            <a:off x="681261" y="2921000"/>
            <a:ext cx="707123" cy="707123"/>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7B3F"/>
            </a:solidFill>
          </p:spPr>
        </p:sp>
        <p:sp>
          <p:nvSpPr>
            <p:cNvPr id="31" name="TextBox 31"/>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32" name="TextBox 32"/>
          <p:cNvSpPr txBox="1"/>
          <p:nvPr/>
        </p:nvSpPr>
        <p:spPr>
          <a:xfrm>
            <a:off x="1473200" y="1397000"/>
            <a:ext cx="4034523" cy="975716"/>
          </a:xfrm>
          <a:prstGeom prst="rect">
            <a:avLst/>
          </a:prstGeom>
        </p:spPr>
        <p:txBody>
          <a:bodyPr lIns="0" tIns="0" rIns="0" bIns="0" rtlCol="0" anchor="t">
            <a:spAutoFit/>
          </a:bodyPr>
          <a:lstStyle/>
          <a:p>
            <a:pPr algn="just">
              <a:lnSpc>
                <a:spcPts val="3867"/>
              </a:lnSpc>
            </a:pPr>
            <a:r>
              <a:rPr lang="zh-CN" altLang="en-US" sz="2933" b="1" dirty="0">
                <a:solidFill>
                  <a:srgbClr val="000000"/>
                </a:solidFill>
                <a:latin typeface="+mn-ea"/>
                <a:cs typeface="字由点字典黑 1"/>
                <a:sym typeface="字由点字典黑 1"/>
              </a:rPr>
              <a:t>拿数据进行实践，多对绘图面板进行探索</a:t>
            </a:r>
            <a:endParaRPr lang="en-US" altLang="zh-CN" sz="2933" b="1" dirty="0">
              <a:solidFill>
                <a:srgbClr val="000000"/>
              </a:solidFill>
              <a:latin typeface="+mn-ea"/>
              <a:cs typeface="字由点字典黑 1"/>
              <a:sym typeface="字由点字典黑 1"/>
            </a:endParaRPr>
          </a:p>
        </p:txBody>
      </p:sp>
      <p:sp>
        <p:nvSpPr>
          <p:cNvPr id="34" name="TextBox 34"/>
          <p:cNvSpPr txBox="1"/>
          <p:nvPr/>
        </p:nvSpPr>
        <p:spPr>
          <a:xfrm>
            <a:off x="685800" y="584200"/>
            <a:ext cx="2260600" cy="658706"/>
          </a:xfrm>
          <a:prstGeom prst="rect">
            <a:avLst/>
          </a:prstGeom>
        </p:spPr>
        <p:txBody>
          <a:bodyPr wrap="square" lIns="0" tIns="0" rIns="0" bIns="0" rtlCol="0" anchor="t">
            <a:spAutoFit/>
          </a:bodyPr>
          <a:lstStyle/>
          <a:p>
            <a:pPr algn="just">
              <a:lnSpc>
                <a:spcPts val="5888"/>
              </a:lnSpc>
              <a:spcBef>
                <a:spcPct val="0"/>
              </a:spcBef>
            </a:pPr>
            <a:r>
              <a:rPr lang="zh-CN" altLang="en-US" sz="4206" dirty="0">
                <a:solidFill>
                  <a:srgbClr val="B37B3F"/>
                </a:solidFill>
                <a:latin typeface="字由点字典黑 2 Bold"/>
                <a:ea typeface="字由点字典黑 2 Bold"/>
                <a:cs typeface="字由点字典黑 2 Bold"/>
                <a:sym typeface="字由点字典黑 2 Bold"/>
              </a:rPr>
              <a:t>如何使用</a:t>
            </a:r>
            <a:endParaRPr lang="en-US" sz="4206" dirty="0">
              <a:solidFill>
                <a:srgbClr val="B37B3F"/>
              </a:solidFill>
              <a:latin typeface="字由点字典黑 2 Bold"/>
              <a:ea typeface="字由点字典黑 2 Bold"/>
              <a:cs typeface="字由点字典黑 2 Bold"/>
              <a:sym typeface="字由点字典黑 2 Bold"/>
            </a:endParaRPr>
          </a:p>
        </p:txBody>
      </p:sp>
      <p:sp>
        <p:nvSpPr>
          <p:cNvPr id="36" name="TextBox 36"/>
          <p:cNvSpPr txBox="1"/>
          <p:nvPr/>
        </p:nvSpPr>
        <p:spPr>
          <a:xfrm>
            <a:off x="680155" y="1654493"/>
            <a:ext cx="707123" cy="487313"/>
          </a:xfrm>
          <a:prstGeom prst="rect">
            <a:avLst/>
          </a:prstGeom>
        </p:spPr>
        <p:txBody>
          <a:bodyPr lIns="0" tIns="0" rIns="0" bIns="0" rtlCol="0" anchor="t">
            <a:spAutoFit/>
          </a:bodyPr>
          <a:lstStyle/>
          <a:p>
            <a:pPr algn="ctr">
              <a:lnSpc>
                <a:spcPts val="3830"/>
              </a:lnSpc>
            </a:pPr>
            <a:r>
              <a:rPr lang="en-US" sz="4304" dirty="0">
                <a:solidFill>
                  <a:srgbClr val="FFFFFF"/>
                </a:solidFill>
                <a:latin typeface="Bebas Neue Cyrillic"/>
                <a:ea typeface="Bebas Neue Cyrillic"/>
                <a:cs typeface="Bebas Neue Cyrillic"/>
                <a:sym typeface="Bebas Neue Cyrillic"/>
              </a:rPr>
              <a:t>01</a:t>
            </a:r>
          </a:p>
        </p:txBody>
      </p:sp>
      <p:sp>
        <p:nvSpPr>
          <p:cNvPr id="37" name="TextBox 37"/>
          <p:cNvSpPr txBox="1"/>
          <p:nvPr/>
        </p:nvSpPr>
        <p:spPr>
          <a:xfrm>
            <a:off x="681261" y="3122139"/>
            <a:ext cx="707123" cy="487313"/>
          </a:xfrm>
          <a:prstGeom prst="rect">
            <a:avLst/>
          </a:prstGeom>
        </p:spPr>
        <p:txBody>
          <a:bodyPr lIns="0" tIns="0" rIns="0" bIns="0" rtlCol="0" anchor="t">
            <a:spAutoFit/>
          </a:bodyPr>
          <a:lstStyle/>
          <a:p>
            <a:pPr algn="ctr">
              <a:lnSpc>
                <a:spcPts val="3830"/>
              </a:lnSpc>
            </a:pPr>
            <a:r>
              <a:rPr lang="en-US" sz="4304">
                <a:solidFill>
                  <a:srgbClr val="FFFFFF"/>
                </a:solidFill>
                <a:latin typeface="Bebas Neue Cyrillic"/>
                <a:ea typeface="Bebas Neue Cyrillic"/>
                <a:cs typeface="Bebas Neue Cyrillic"/>
                <a:sym typeface="Bebas Neue Cyrillic"/>
              </a:rPr>
              <a:t>02</a:t>
            </a:r>
          </a:p>
        </p:txBody>
      </p:sp>
      <p:grpSp>
        <p:nvGrpSpPr>
          <p:cNvPr id="49" name="Group 29">
            <a:extLst>
              <a:ext uri="{FF2B5EF4-FFF2-40B4-BE49-F238E27FC236}">
                <a16:creationId xmlns:a16="http://schemas.microsoft.com/office/drawing/2014/main" id="{849EBA0B-2E03-C95A-086B-C8C45B49C65B}"/>
              </a:ext>
            </a:extLst>
          </p:cNvPr>
          <p:cNvGrpSpPr/>
          <p:nvPr/>
        </p:nvGrpSpPr>
        <p:grpSpPr>
          <a:xfrm>
            <a:off x="659939" y="4423678"/>
            <a:ext cx="707123" cy="707123"/>
            <a:chOff x="0" y="0"/>
            <a:chExt cx="812800" cy="812800"/>
          </a:xfrm>
        </p:grpSpPr>
        <p:sp>
          <p:nvSpPr>
            <p:cNvPr id="50" name="Freeform 30">
              <a:extLst>
                <a:ext uri="{FF2B5EF4-FFF2-40B4-BE49-F238E27FC236}">
                  <a16:creationId xmlns:a16="http://schemas.microsoft.com/office/drawing/2014/main" id="{F9251BBD-13A9-BC34-ECF6-C392AF45A9B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7B3F"/>
            </a:solidFill>
          </p:spPr>
        </p:sp>
        <p:sp>
          <p:nvSpPr>
            <p:cNvPr id="51" name="TextBox 31">
              <a:extLst>
                <a:ext uri="{FF2B5EF4-FFF2-40B4-BE49-F238E27FC236}">
                  <a16:creationId xmlns:a16="http://schemas.microsoft.com/office/drawing/2014/main" id="{33EC0975-1030-338A-9608-E723A9A0F510}"/>
                </a:ext>
              </a:extLst>
            </p:cNvPr>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53" name="TextBox 37">
            <a:extLst>
              <a:ext uri="{FF2B5EF4-FFF2-40B4-BE49-F238E27FC236}">
                <a16:creationId xmlns:a16="http://schemas.microsoft.com/office/drawing/2014/main" id="{DD742318-5088-7EBC-A04E-6C39DAA8D999}"/>
              </a:ext>
            </a:extLst>
          </p:cNvPr>
          <p:cNvSpPr txBox="1"/>
          <p:nvPr/>
        </p:nvSpPr>
        <p:spPr>
          <a:xfrm>
            <a:off x="659939" y="4624817"/>
            <a:ext cx="707123" cy="487313"/>
          </a:xfrm>
          <a:prstGeom prst="rect">
            <a:avLst/>
          </a:prstGeom>
        </p:spPr>
        <p:txBody>
          <a:bodyPr lIns="0" tIns="0" rIns="0" bIns="0" rtlCol="0" anchor="t">
            <a:spAutoFit/>
          </a:bodyPr>
          <a:lstStyle/>
          <a:p>
            <a:pPr algn="ctr">
              <a:lnSpc>
                <a:spcPts val="3830"/>
              </a:lnSpc>
            </a:pPr>
            <a:r>
              <a:rPr lang="en-US" sz="4304" dirty="0">
                <a:solidFill>
                  <a:srgbClr val="FFFFFF"/>
                </a:solidFill>
                <a:latin typeface="Bebas Neue Cyrillic"/>
                <a:ea typeface="Bebas Neue Cyrillic"/>
                <a:cs typeface="Bebas Neue Cyrillic"/>
                <a:sym typeface="Bebas Neue Cyrillic"/>
              </a:rPr>
              <a:t>0</a:t>
            </a:r>
            <a:r>
              <a:rPr lang="en-US" altLang="zh-CN" sz="4304" dirty="0">
                <a:solidFill>
                  <a:srgbClr val="FFFFFF"/>
                </a:solidFill>
                <a:latin typeface="Bebas Neue Cyrillic"/>
                <a:ea typeface="Bebas Neue Cyrillic"/>
                <a:cs typeface="Bebas Neue Cyrillic"/>
                <a:sym typeface="Bebas Neue Cyrillic"/>
              </a:rPr>
              <a:t>3</a:t>
            </a:r>
            <a:endParaRPr lang="en-US" sz="4304" dirty="0">
              <a:solidFill>
                <a:srgbClr val="FFFFFF"/>
              </a:solidFill>
              <a:latin typeface="Bebas Neue Cyrillic"/>
              <a:ea typeface="Bebas Neue Cyrillic"/>
              <a:cs typeface="Bebas Neue Cyrillic"/>
              <a:sym typeface="Bebas Neue Cyrillic"/>
            </a:endParaRPr>
          </a:p>
        </p:txBody>
      </p:sp>
      <p:sp>
        <p:nvSpPr>
          <p:cNvPr id="35" name="TextBox 32">
            <a:extLst>
              <a:ext uri="{FF2B5EF4-FFF2-40B4-BE49-F238E27FC236}">
                <a16:creationId xmlns:a16="http://schemas.microsoft.com/office/drawing/2014/main" id="{2EA40F1D-BAC3-9069-DAA0-4FB5A5C97A43}"/>
              </a:ext>
            </a:extLst>
          </p:cNvPr>
          <p:cNvSpPr txBox="1"/>
          <p:nvPr/>
        </p:nvSpPr>
        <p:spPr>
          <a:xfrm>
            <a:off x="1451877" y="2921000"/>
            <a:ext cx="4034523" cy="975716"/>
          </a:xfrm>
          <a:prstGeom prst="rect">
            <a:avLst/>
          </a:prstGeom>
        </p:spPr>
        <p:txBody>
          <a:bodyPr lIns="0" tIns="0" rIns="0" bIns="0" rtlCol="0" anchor="t">
            <a:spAutoFit/>
          </a:bodyPr>
          <a:lstStyle/>
          <a:p>
            <a:pPr algn="just">
              <a:lnSpc>
                <a:spcPts val="3867"/>
              </a:lnSpc>
            </a:pPr>
            <a:r>
              <a:rPr lang="zh-CN" altLang="en-US" sz="2933" b="1" dirty="0">
                <a:solidFill>
                  <a:srgbClr val="000000"/>
                </a:solidFill>
                <a:latin typeface="+mn-ea"/>
                <a:cs typeface="字由点字典黑 1"/>
                <a:sym typeface="字由点字典黑 1"/>
              </a:rPr>
              <a:t>在网上寻找教程</a:t>
            </a:r>
            <a:r>
              <a:rPr lang="en-US" altLang="zh-CN" sz="2933" b="1" dirty="0">
                <a:solidFill>
                  <a:srgbClr val="000000"/>
                </a:solidFill>
                <a:latin typeface="+mn-ea"/>
                <a:cs typeface="字由点字典黑 1"/>
                <a:sym typeface="字由点字典黑 1"/>
              </a:rPr>
              <a:t>(</a:t>
            </a:r>
            <a:r>
              <a:rPr lang="zh-CN" altLang="en-US" sz="2933" b="1" dirty="0">
                <a:solidFill>
                  <a:srgbClr val="000000"/>
                </a:solidFill>
                <a:latin typeface="+mn-ea"/>
                <a:cs typeface="字由点字典黑 1"/>
                <a:sym typeface="字由点字典黑 1"/>
              </a:rPr>
              <a:t>完成图表绘制</a:t>
            </a:r>
            <a:r>
              <a:rPr lang="en-US" altLang="zh-CN" sz="2933" b="1" dirty="0">
                <a:solidFill>
                  <a:srgbClr val="000000"/>
                </a:solidFill>
                <a:latin typeface="+mn-ea"/>
                <a:cs typeface="字由点字典黑 1"/>
                <a:sym typeface="字由点字典黑 1"/>
              </a:rPr>
              <a:t>)b</a:t>
            </a:r>
            <a:r>
              <a:rPr lang="zh-CN" altLang="en-US" sz="2933" b="1" dirty="0">
                <a:solidFill>
                  <a:srgbClr val="000000"/>
                </a:solidFill>
                <a:latin typeface="+mn-ea"/>
                <a:cs typeface="字由点字典黑 1"/>
                <a:sym typeface="字由点字典黑 1"/>
              </a:rPr>
              <a:t>站：爱问吱吱</a:t>
            </a:r>
            <a:endParaRPr lang="en-US" altLang="zh-CN" sz="2933" b="1" dirty="0">
              <a:solidFill>
                <a:srgbClr val="000000"/>
              </a:solidFill>
              <a:latin typeface="+mn-ea"/>
              <a:cs typeface="字由点字典黑 1"/>
              <a:sym typeface="字由点字典黑 1"/>
            </a:endParaRPr>
          </a:p>
        </p:txBody>
      </p:sp>
      <p:sp>
        <p:nvSpPr>
          <p:cNvPr id="39" name="TextBox 32">
            <a:extLst>
              <a:ext uri="{FF2B5EF4-FFF2-40B4-BE49-F238E27FC236}">
                <a16:creationId xmlns:a16="http://schemas.microsoft.com/office/drawing/2014/main" id="{9102FB03-2911-9855-3510-8C62B1CB0740}"/>
              </a:ext>
            </a:extLst>
          </p:cNvPr>
          <p:cNvSpPr txBox="1"/>
          <p:nvPr/>
        </p:nvSpPr>
        <p:spPr>
          <a:xfrm>
            <a:off x="1433354" y="4343400"/>
            <a:ext cx="4034523" cy="1475853"/>
          </a:xfrm>
          <a:prstGeom prst="rect">
            <a:avLst/>
          </a:prstGeom>
        </p:spPr>
        <p:txBody>
          <a:bodyPr lIns="0" tIns="0" rIns="0" bIns="0" rtlCol="0" anchor="t">
            <a:spAutoFit/>
          </a:bodyPr>
          <a:lstStyle/>
          <a:p>
            <a:pPr algn="just">
              <a:lnSpc>
                <a:spcPts val="3867"/>
              </a:lnSpc>
            </a:pPr>
            <a:r>
              <a:rPr lang="zh-CN" altLang="en-US" sz="2933" b="1" dirty="0">
                <a:solidFill>
                  <a:srgbClr val="000000"/>
                </a:solidFill>
                <a:latin typeface="+mn-ea"/>
                <a:cs typeface="字由点字典黑 1"/>
                <a:sym typeface="字由点字典黑 1"/>
              </a:rPr>
              <a:t>对字体，字号进行调整优化，并搜索配色进行颜色搭配</a:t>
            </a:r>
            <a:r>
              <a:rPr lang="en-US" altLang="zh-CN" sz="2933" b="1" dirty="0">
                <a:solidFill>
                  <a:srgbClr val="000000"/>
                </a:solidFill>
                <a:latin typeface="+mn-ea"/>
                <a:cs typeface="字由点字典黑 1"/>
                <a:sym typeface="字由点字典黑 1"/>
              </a:rPr>
              <a:t>(</a:t>
            </a:r>
            <a:r>
              <a:rPr lang="zh-CN" altLang="en-US" sz="2933" b="1" dirty="0">
                <a:solidFill>
                  <a:srgbClr val="000000"/>
                </a:solidFill>
                <a:latin typeface="+mn-ea"/>
                <a:cs typeface="字由点字典黑 1"/>
                <a:sym typeface="字由点字典黑 1"/>
              </a:rPr>
              <a:t>进一步优化</a:t>
            </a:r>
            <a:r>
              <a:rPr lang="en-US" altLang="zh-CN" sz="2933" b="1" dirty="0">
                <a:solidFill>
                  <a:srgbClr val="000000"/>
                </a:solidFill>
                <a:latin typeface="+mn-ea"/>
                <a:cs typeface="字由点字典黑 1"/>
                <a:sym typeface="字由点字典黑 1"/>
              </a:rPr>
              <a:t>)</a:t>
            </a:r>
          </a:p>
        </p:txBody>
      </p:sp>
      <p:pic>
        <p:nvPicPr>
          <p:cNvPr id="43" name="图片 42">
            <a:extLst>
              <a:ext uri="{FF2B5EF4-FFF2-40B4-BE49-F238E27FC236}">
                <a16:creationId xmlns:a16="http://schemas.microsoft.com/office/drawing/2014/main" id="{C3A7583A-8204-8FD1-5A9C-C850AB53E0D3}"/>
              </a:ext>
            </a:extLst>
          </p:cNvPr>
          <p:cNvPicPr>
            <a:picLocks noChangeAspect="1"/>
          </p:cNvPicPr>
          <p:nvPr/>
        </p:nvPicPr>
        <p:blipFill>
          <a:blip r:embed="rId2"/>
          <a:stretch>
            <a:fillRect/>
          </a:stretch>
        </p:blipFill>
        <p:spPr>
          <a:xfrm>
            <a:off x="6146800" y="1335532"/>
            <a:ext cx="5486400" cy="2804668"/>
          </a:xfrm>
          <a:prstGeom prst="rect">
            <a:avLst/>
          </a:prstGeom>
        </p:spPr>
      </p:pic>
      <p:pic>
        <p:nvPicPr>
          <p:cNvPr id="45" name="图片 44">
            <a:extLst>
              <a:ext uri="{FF2B5EF4-FFF2-40B4-BE49-F238E27FC236}">
                <a16:creationId xmlns:a16="http://schemas.microsoft.com/office/drawing/2014/main" id="{51FE45D1-64AA-D7DB-DD2B-C20177C9C45C}"/>
              </a:ext>
            </a:extLst>
          </p:cNvPr>
          <p:cNvPicPr>
            <a:picLocks noChangeAspect="1"/>
          </p:cNvPicPr>
          <p:nvPr/>
        </p:nvPicPr>
        <p:blipFill>
          <a:blip r:embed="rId3"/>
          <a:stretch>
            <a:fillRect/>
          </a:stretch>
        </p:blipFill>
        <p:spPr>
          <a:xfrm>
            <a:off x="5943600" y="4218644"/>
            <a:ext cx="5864873" cy="1801156"/>
          </a:xfrm>
          <a:prstGeom prst="rect">
            <a:avLst/>
          </a:prstGeom>
        </p:spPr>
      </p:pic>
      <p:sp>
        <p:nvSpPr>
          <p:cNvPr id="33" name="AutoShape 23">
            <a:extLst>
              <a:ext uri="{FF2B5EF4-FFF2-40B4-BE49-F238E27FC236}">
                <a16:creationId xmlns:a16="http://schemas.microsoft.com/office/drawing/2014/main" id="{B948475E-E8DB-2521-FC82-25C75ED92C93}"/>
              </a:ext>
            </a:extLst>
          </p:cNvPr>
          <p:cNvSpPr/>
          <p:nvPr/>
        </p:nvSpPr>
        <p:spPr>
          <a:xfrm>
            <a:off x="351449" y="6586908"/>
            <a:ext cx="5185751" cy="0"/>
          </a:xfrm>
          <a:prstGeom prst="line">
            <a:avLst/>
          </a:prstGeom>
          <a:ln w="38100" cap="flat">
            <a:solidFill>
              <a:srgbClr val="B37B3F"/>
            </a:solidFill>
            <a:prstDash val="solid"/>
            <a:headEnd type="none" w="sm" len="sm"/>
            <a:tailEnd type="none" w="sm" len="sm"/>
          </a:ln>
        </p:spPr>
      </p:sp>
    </p:spTree>
    <p:extLst>
      <p:ext uri="{BB962C8B-B14F-4D97-AF65-F5344CB8AC3E}">
        <p14:creationId xmlns:p14="http://schemas.microsoft.com/office/powerpoint/2010/main" val="53361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ircle(in)">
                                      <p:cBhvr>
                                        <p:cTn id="13" dur="2000"/>
                                        <p:tgtEl>
                                          <p:spTgt spid="3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circle(in)">
                                      <p:cBhvr>
                                        <p:cTn id="16" dur="2000"/>
                                        <p:tgtEl>
                                          <p:spTgt spid="3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circle(in)">
                                      <p:cBhvr>
                                        <p:cTn id="19" dur="2000"/>
                                        <p:tgtEl>
                                          <p:spTgt spid="3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circle(in)">
                                      <p:cBhvr>
                                        <p:cTn id="22" dur="2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circle(in)">
                                      <p:cBhvr>
                                        <p:cTn id="32" dur="2000"/>
                                        <p:tgtEl>
                                          <p:spTgt spid="49"/>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circle(in)">
                                      <p:cBhvr>
                                        <p:cTn id="35" dur="2000"/>
                                        <p:tgtEl>
                                          <p:spTgt spid="53"/>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circle(in)">
                                      <p:cBhvr>
                                        <p:cTn id="38" dur="20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p:bldP spid="37" grpId="0"/>
      <p:bldP spid="53" grpId="0"/>
      <p:bldP spid="35" grpId="0"/>
      <p:bldP spid="3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0"/>
            <a:ext cx="12192000" cy="578118"/>
            <a:chOff x="0" y="0"/>
            <a:chExt cx="24384000" cy="1156236"/>
          </a:xfrm>
        </p:grpSpPr>
        <p:grpSp>
          <p:nvGrpSpPr>
            <p:cNvPr id="6" name="Group 6"/>
            <p:cNvGrpSpPr/>
            <p:nvPr/>
          </p:nvGrpSpPr>
          <p:grpSpPr>
            <a:xfrm>
              <a:off x="0" y="0"/>
              <a:ext cx="24384000" cy="1156236"/>
              <a:chOff x="0" y="0"/>
              <a:chExt cx="4816593" cy="228392"/>
            </a:xfrm>
          </p:grpSpPr>
          <p:sp>
            <p:nvSpPr>
              <p:cNvPr id="7" name="Freeform 7"/>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8" name="TextBox 8"/>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AutoShape 9"/>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10" name="AutoShape 10"/>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11" name="AutoShape 11"/>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12" name="Group 12"/>
            <p:cNvGrpSpPr/>
            <p:nvPr/>
          </p:nvGrpSpPr>
          <p:grpSpPr>
            <a:xfrm>
              <a:off x="21928802"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2657591"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8" name="Group 18"/>
            <p:cNvGrpSpPr/>
            <p:nvPr/>
          </p:nvGrpSpPr>
          <p:grpSpPr>
            <a:xfrm>
              <a:off x="23386380" y="456264"/>
              <a:ext cx="308391" cy="30839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21" name="TextBox 21"/>
            <p:cNvSpPr txBox="1"/>
            <p:nvPr/>
          </p:nvSpPr>
          <p:spPr>
            <a:xfrm>
              <a:off x="8472380" y="264140"/>
              <a:ext cx="7439246" cy="615554"/>
            </a:xfrm>
            <a:prstGeom prst="rect">
              <a:avLst/>
            </a:prstGeom>
          </p:spPr>
          <p:txBody>
            <a:bodyPr lIns="0" tIns="0" rIns="0" bIns="0" rtlCol="0" anchor="t">
              <a:spAutoFit/>
            </a:bodyPr>
            <a:lstStyle/>
            <a:p>
              <a:pPr algn="ctr">
                <a:lnSpc>
                  <a:spcPts val="2436"/>
                </a:lnSpc>
                <a:spcBef>
                  <a:spcPct val="0"/>
                </a:spcBef>
              </a:pPr>
              <a:r>
                <a:rPr lang="en-US" altLang="zh-CN" sz="2133" b="1" spc="90" dirty="0">
                  <a:solidFill>
                    <a:srgbClr val="000000"/>
                  </a:solidFill>
                  <a:ea typeface="Helios Extended"/>
                  <a:cs typeface="Helios Extended"/>
                  <a:sym typeface="Helios Extended"/>
                </a:rPr>
                <a:t>Software </a:t>
              </a:r>
              <a:r>
                <a:rPr lang="en-US" sz="2133" b="1" spc="90" dirty="0">
                  <a:solidFill>
                    <a:srgbClr val="000000"/>
                  </a:solidFill>
                  <a:ea typeface="Helios Extended"/>
                  <a:cs typeface="Helios Extended"/>
                  <a:sym typeface="Helios Extended"/>
                </a:rPr>
                <a:t>Introduction</a:t>
              </a:r>
            </a:p>
          </p:txBody>
        </p:sp>
      </p:grpSp>
      <p:sp>
        <p:nvSpPr>
          <p:cNvPr id="23" name="AutoShape 23"/>
          <p:cNvSpPr/>
          <p:nvPr/>
        </p:nvSpPr>
        <p:spPr>
          <a:xfrm>
            <a:off x="351449" y="6586908"/>
            <a:ext cx="5185751" cy="0"/>
          </a:xfrm>
          <a:prstGeom prst="line">
            <a:avLst/>
          </a:prstGeom>
          <a:ln w="38100" cap="flat">
            <a:solidFill>
              <a:srgbClr val="B37B3F"/>
            </a:solidFill>
            <a:prstDash val="solid"/>
            <a:headEnd type="none" w="sm" len="sm"/>
            <a:tailEnd type="none" w="sm" len="sm"/>
          </a:ln>
        </p:spPr>
      </p:sp>
      <p:sp>
        <p:nvSpPr>
          <p:cNvPr id="34" name="文本框 33">
            <a:extLst>
              <a:ext uri="{FF2B5EF4-FFF2-40B4-BE49-F238E27FC236}">
                <a16:creationId xmlns:a16="http://schemas.microsoft.com/office/drawing/2014/main" id="{0B6B5697-44AC-7206-1E35-F53D93495E0B}"/>
              </a:ext>
            </a:extLst>
          </p:cNvPr>
          <p:cNvSpPr txBox="1"/>
          <p:nvPr/>
        </p:nvSpPr>
        <p:spPr>
          <a:xfrm>
            <a:off x="876945" y="939800"/>
            <a:ext cx="5828655" cy="2308324"/>
          </a:xfrm>
          <a:prstGeom prst="rect">
            <a:avLst/>
          </a:prstGeom>
          <a:noFill/>
        </p:spPr>
        <p:txBody>
          <a:bodyPr wrap="square">
            <a:spAutoFit/>
          </a:bodyPr>
          <a:lstStyle/>
          <a:p>
            <a:r>
              <a:rPr lang="en-US" altLang="zh-CN" sz="2400" b="1" dirty="0">
                <a:solidFill>
                  <a:srgbClr val="0070C0"/>
                </a:solidFill>
                <a:hlinkClick r:id="rId2">
                  <a:extLst>
                    <a:ext uri="{A12FA001-AC4F-418D-AE19-62706E023703}">
                      <ahyp:hlinkClr xmlns:ahyp="http://schemas.microsoft.com/office/drawing/2018/hyperlinkcolor" val="tx"/>
                    </a:ext>
                  </a:extLst>
                </a:hlinkClick>
              </a:rPr>
              <a:t>Jade 6</a:t>
            </a:r>
            <a:r>
              <a:rPr lang="zh-CN" altLang="en-US" sz="2400" b="1" dirty="0">
                <a:solidFill>
                  <a:srgbClr val="0070C0"/>
                </a:solidFill>
                <a:hlinkClick r:id="rId2">
                  <a:extLst>
                    <a:ext uri="{A12FA001-AC4F-418D-AE19-62706E023703}">
                      <ahyp:hlinkClr xmlns:ahyp="http://schemas.microsoft.com/office/drawing/2018/hyperlinkcolor" val="tx"/>
                    </a:ext>
                  </a:extLst>
                </a:hlinkClick>
              </a:rPr>
              <a:t> 是一款专业的 </a:t>
            </a:r>
            <a:r>
              <a:rPr lang="en-US" altLang="zh-CN" sz="2400" b="1" dirty="0">
                <a:solidFill>
                  <a:srgbClr val="0070C0"/>
                </a:solidFill>
                <a:hlinkClick r:id="rId2">
                  <a:extLst>
                    <a:ext uri="{A12FA001-AC4F-418D-AE19-62706E023703}">
                      <ahyp:hlinkClr xmlns:ahyp="http://schemas.microsoft.com/office/drawing/2018/hyperlinkcolor" val="tx"/>
                    </a:ext>
                  </a:extLst>
                </a:hlinkClick>
              </a:rPr>
              <a:t>XRD</a:t>
            </a:r>
            <a:r>
              <a:rPr lang="zh-CN" altLang="en-US" sz="2400" b="1" dirty="0">
                <a:solidFill>
                  <a:srgbClr val="0070C0"/>
                </a:solidFill>
                <a:hlinkClick r:id="rId2">
                  <a:extLst>
                    <a:ext uri="{A12FA001-AC4F-418D-AE19-62706E023703}">
                      <ahyp:hlinkClr xmlns:ahyp="http://schemas.microsoft.com/office/drawing/2018/hyperlinkcolor" val="tx"/>
                    </a:ext>
                  </a:extLst>
                </a:hlinkClick>
              </a:rPr>
              <a:t>（</a:t>
            </a:r>
            <a:r>
              <a:rPr lang="en-US" altLang="zh-CN" sz="2400" b="1" dirty="0">
                <a:solidFill>
                  <a:srgbClr val="0070C0"/>
                </a:solidFill>
                <a:hlinkClick r:id="rId2">
                  <a:extLst>
                    <a:ext uri="{A12FA001-AC4F-418D-AE19-62706E023703}">
                      <ahyp:hlinkClr xmlns:ahyp="http://schemas.microsoft.com/office/drawing/2018/hyperlinkcolor" val="tx"/>
                    </a:ext>
                  </a:extLst>
                </a:hlinkClick>
              </a:rPr>
              <a:t>X</a:t>
            </a:r>
            <a:r>
              <a:rPr lang="zh-CN" altLang="en-US" sz="2400" b="1" dirty="0">
                <a:solidFill>
                  <a:srgbClr val="0070C0"/>
                </a:solidFill>
                <a:hlinkClick r:id="rId2">
                  <a:extLst>
                    <a:ext uri="{A12FA001-AC4F-418D-AE19-62706E023703}">
                      <ahyp:hlinkClr xmlns:ahyp="http://schemas.microsoft.com/office/drawing/2018/hyperlinkcolor" val="tx"/>
                    </a:ext>
                  </a:extLst>
                </a:hlinkClick>
              </a:rPr>
              <a:t>射线衍射）分析软件，主要用于处理和分析</a:t>
            </a:r>
            <a:r>
              <a:rPr lang="en-US" altLang="zh-CN" sz="2400" b="1" dirty="0">
                <a:solidFill>
                  <a:srgbClr val="0070C0"/>
                </a:solidFill>
                <a:hlinkClick r:id="rId2">
                  <a:extLst>
                    <a:ext uri="{A12FA001-AC4F-418D-AE19-62706E023703}">
                      <ahyp:hlinkClr xmlns:ahyp="http://schemas.microsoft.com/office/drawing/2018/hyperlinkcolor" val="tx"/>
                    </a:ext>
                  </a:extLst>
                </a:hlinkClick>
              </a:rPr>
              <a:t>X</a:t>
            </a:r>
            <a:r>
              <a:rPr lang="zh-CN" altLang="en-US" sz="2400" b="1" dirty="0">
                <a:solidFill>
                  <a:srgbClr val="0070C0"/>
                </a:solidFill>
                <a:hlinkClick r:id="rId2">
                  <a:extLst>
                    <a:ext uri="{A12FA001-AC4F-418D-AE19-62706E023703}">
                      <ahyp:hlinkClr xmlns:ahyp="http://schemas.microsoft.com/office/drawing/2018/hyperlinkcolor" val="tx"/>
                    </a:ext>
                  </a:extLst>
                </a:hlinkClick>
              </a:rPr>
              <a:t>射线衍射数据。它能够进行衍射峰的指标化、晶格参数的计算，并以生动形象的方式展示结果。</a:t>
            </a:r>
            <a:r>
              <a:rPr lang="en-US" altLang="zh-CN" sz="2400" b="1" dirty="0">
                <a:solidFill>
                  <a:srgbClr val="0070C0"/>
                </a:solidFill>
                <a:hlinkClick r:id="rId2">
                  <a:extLst>
                    <a:ext uri="{A12FA001-AC4F-418D-AE19-62706E023703}">
                      <ahyp:hlinkClr xmlns:ahyp="http://schemas.microsoft.com/office/drawing/2018/hyperlinkcolor" val="tx"/>
                    </a:ext>
                  </a:extLst>
                </a:hlinkClick>
              </a:rPr>
              <a:t>Jade</a:t>
            </a:r>
            <a:r>
              <a:rPr lang="zh-CN" altLang="en-US" sz="2400" b="1" dirty="0">
                <a:solidFill>
                  <a:srgbClr val="0070C0"/>
                </a:solidFill>
                <a:hlinkClick r:id="rId2">
                  <a:extLst>
                    <a:ext uri="{A12FA001-AC4F-418D-AE19-62706E023703}">
                      <ahyp:hlinkClr xmlns:ahyp="http://schemas.microsoft.com/office/drawing/2018/hyperlinkcolor" val="tx"/>
                    </a:ext>
                  </a:extLst>
                </a:hlinkClick>
              </a:rPr>
              <a:t>软件广泛应用于物相鉴定、织构分析和应力测试等领域</a:t>
            </a:r>
            <a:endParaRPr lang="zh-CN" altLang="en-US" sz="2400" b="1" dirty="0">
              <a:solidFill>
                <a:srgbClr val="0070C0"/>
              </a:solidFill>
            </a:endParaRPr>
          </a:p>
        </p:txBody>
      </p:sp>
      <p:sp>
        <p:nvSpPr>
          <p:cNvPr id="36" name="文本框 35">
            <a:extLst>
              <a:ext uri="{FF2B5EF4-FFF2-40B4-BE49-F238E27FC236}">
                <a16:creationId xmlns:a16="http://schemas.microsoft.com/office/drawing/2014/main" id="{BE909B44-D6D8-4096-C2BE-7C250645582F}"/>
              </a:ext>
            </a:extLst>
          </p:cNvPr>
          <p:cNvSpPr txBox="1"/>
          <p:nvPr/>
        </p:nvSpPr>
        <p:spPr>
          <a:xfrm>
            <a:off x="8971913" y="4038600"/>
            <a:ext cx="1797687" cy="502766"/>
          </a:xfrm>
          <a:prstGeom prst="rect">
            <a:avLst/>
          </a:prstGeom>
          <a:noFill/>
        </p:spPr>
        <p:txBody>
          <a:bodyPr wrap="square">
            <a:spAutoFit/>
          </a:bodyPr>
          <a:lstStyle/>
          <a:p>
            <a:r>
              <a:rPr lang="zh-CN" altLang="en-US" sz="2667" dirty="0"/>
              <a:t>俺叫 </a:t>
            </a:r>
            <a:r>
              <a:rPr lang="en-US" altLang="zh-CN" sz="2667" dirty="0"/>
              <a:t>jade</a:t>
            </a:r>
            <a:endParaRPr lang="zh-CN" altLang="en-US" sz="2667" dirty="0"/>
          </a:p>
        </p:txBody>
      </p:sp>
      <p:sp>
        <p:nvSpPr>
          <p:cNvPr id="37" name="文本框 36">
            <a:extLst>
              <a:ext uri="{FF2B5EF4-FFF2-40B4-BE49-F238E27FC236}">
                <a16:creationId xmlns:a16="http://schemas.microsoft.com/office/drawing/2014/main" id="{9978ECD1-688C-F2B0-665B-5738A9211440}"/>
              </a:ext>
            </a:extLst>
          </p:cNvPr>
          <p:cNvSpPr txBox="1"/>
          <p:nvPr/>
        </p:nvSpPr>
        <p:spPr>
          <a:xfrm>
            <a:off x="2540000" y="3530600"/>
            <a:ext cx="3199915" cy="461665"/>
          </a:xfrm>
          <a:prstGeom prst="rect">
            <a:avLst/>
          </a:prstGeom>
          <a:noFill/>
        </p:spPr>
        <p:txBody>
          <a:bodyPr wrap="none" rtlCol="0">
            <a:spAutoFit/>
          </a:bodyPr>
          <a:lstStyle/>
          <a:p>
            <a:r>
              <a:rPr lang="zh-CN" altLang="en-US" sz="2400" b="1" dirty="0"/>
              <a:t>数据</a:t>
            </a:r>
            <a:r>
              <a:rPr lang="en-US" altLang="zh-CN" sz="2400" b="1" dirty="0"/>
              <a:t>                     </a:t>
            </a:r>
            <a:r>
              <a:rPr lang="zh-CN" altLang="en-US" sz="2400" b="1" dirty="0"/>
              <a:t>结构</a:t>
            </a:r>
          </a:p>
        </p:txBody>
      </p:sp>
      <p:sp>
        <p:nvSpPr>
          <p:cNvPr id="38" name="箭头: 右 37">
            <a:extLst>
              <a:ext uri="{FF2B5EF4-FFF2-40B4-BE49-F238E27FC236}">
                <a16:creationId xmlns:a16="http://schemas.microsoft.com/office/drawing/2014/main" id="{38031598-8735-5B82-056C-22BF0A40BE13}"/>
              </a:ext>
            </a:extLst>
          </p:cNvPr>
          <p:cNvSpPr/>
          <p:nvPr/>
        </p:nvSpPr>
        <p:spPr>
          <a:xfrm>
            <a:off x="3505200" y="3560854"/>
            <a:ext cx="953457" cy="3769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27" name="图片 26">
            <a:extLst>
              <a:ext uri="{FF2B5EF4-FFF2-40B4-BE49-F238E27FC236}">
                <a16:creationId xmlns:a16="http://schemas.microsoft.com/office/drawing/2014/main" id="{1072F38C-7241-FBA9-1544-B20109C12F88}"/>
              </a:ext>
            </a:extLst>
          </p:cNvPr>
          <p:cNvPicPr>
            <a:picLocks/>
          </p:cNvPicPr>
          <p:nvPr/>
        </p:nvPicPr>
        <p:blipFill>
          <a:blip r:embed="rId3"/>
          <a:srcRect l="5264" t="13132" r="3947" b="6365"/>
          <a:stretch/>
        </p:blipFill>
        <p:spPr>
          <a:xfrm>
            <a:off x="7803950" y="533400"/>
            <a:ext cx="3535399" cy="3414711"/>
          </a:xfrm>
          <a:prstGeom prst="rect">
            <a:avLst/>
          </a:prstGeom>
        </p:spPr>
      </p:pic>
      <p:sp>
        <p:nvSpPr>
          <p:cNvPr id="31" name="TextBox 34">
            <a:extLst>
              <a:ext uri="{FF2B5EF4-FFF2-40B4-BE49-F238E27FC236}">
                <a16:creationId xmlns:a16="http://schemas.microsoft.com/office/drawing/2014/main" id="{7ED09849-EE83-B937-FBD1-C70CCD50A379}"/>
              </a:ext>
            </a:extLst>
          </p:cNvPr>
          <p:cNvSpPr txBox="1"/>
          <p:nvPr/>
        </p:nvSpPr>
        <p:spPr>
          <a:xfrm>
            <a:off x="254000" y="4488337"/>
            <a:ext cx="2260600" cy="645561"/>
          </a:xfrm>
          <a:prstGeom prst="rect">
            <a:avLst/>
          </a:prstGeom>
        </p:spPr>
        <p:txBody>
          <a:bodyPr wrap="square" lIns="0" tIns="0" rIns="0" bIns="0" rtlCol="0" anchor="t">
            <a:spAutoFit/>
          </a:bodyPr>
          <a:lstStyle/>
          <a:p>
            <a:pPr algn="just">
              <a:lnSpc>
                <a:spcPts val="5888"/>
              </a:lnSpc>
              <a:spcBef>
                <a:spcPct val="0"/>
              </a:spcBef>
            </a:pPr>
            <a:r>
              <a:rPr lang="zh-CN" altLang="en-US" sz="3600" dirty="0">
                <a:solidFill>
                  <a:srgbClr val="B37B3F"/>
                </a:solidFill>
                <a:latin typeface="字由点字典黑 2 Bold"/>
                <a:ea typeface="字由点字典黑 2 Bold"/>
                <a:cs typeface="字由点字典黑 2 Bold"/>
                <a:sym typeface="字由点字典黑 2 Bold"/>
              </a:rPr>
              <a:t>如何获取</a:t>
            </a:r>
            <a:endParaRPr lang="en-US" sz="3600" dirty="0">
              <a:solidFill>
                <a:srgbClr val="B37B3F"/>
              </a:solidFill>
              <a:latin typeface="字由点字典黑 2 Bold"/>
              <a:ea typeface="字由点字典黑 2 Bold"/>
              <a:cs typeface="字由点字典黑 2 Bold"/>
              <a:sym typeface="字由点字典黑 2 Bold"/>
            </a:endParaRPr>
          </a:p>
        </p:txBody>
      </p:sp>
      <p:grpSp>
        <p:nvGrpSpPr>
          <p:cNvPr id="33" name="Group 26">
            <a:extLst>
              <a:ext uri="{FF2B5EF4-FFF2-40B4-BE49-F238E27FC236}">
                <a16:creationId xmlns:a16="http://schemas.microsoft.com/office/drawing/2014/main" id="{93ABA790-249A-45BC-0FAA-C760E993ECA9}"/>
              </a:ext>
            </a:extLst>
          </p:cNvPr>
          <p:cNvGrpSpPr/>
          <p:nvPr/>
        </p:nvGrpSpPr>
        <p:grpSpPr>
          <a:xfrm>
            <a:off x="254000" y="5344428"/>
            <a:ext cx="707123" cy="707123"/>
            <a:chOff x="0" y="0"/>
            <a:chExt cx="812800" cy="812800"/>
          </a:xfrm>
        </p:grpSpPr>
        <p:sp>
          <p:nvSpPr>
            <p:cNvPr id="35" name="Freeform 27">
              <a:extLst>
                <a:ext uri="{FF2B5EF4-FFF2-40B4-BE49-F238E27FC236}">
                  <a16:creationId xmlns:a16="http://schemas.microsoft.com/office/drawing/2014/main" id="{C9815C59-DF6D-A8C5-87BB-FB919BF4833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7B3F"/>
            </a:solidFill>
          </p:spPr>
        </p:sp>
        <p:sp>
          <p:nvSpPr>
            <p:cNvPr id="39" name="TextBox 28">
              <a:extLst>
                <a:ext uri="{FF2B5EF4-FFF2-40B4-BE49-F238E27FC236}">
                  <a16:creationId xmlns:a16="http://schemas.microsoft.com/office/drawing/2014/main" id="{44BA4C68-78B2-E508-B421-9B834FEEECD8}"/>
                </a:ext>
              </a:extLst>
            </p:cNvPr>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40" name="TextBox 32">
            <a:extLst>
              <a:ext uri="{FF2B5EF4-FFF2-40B4-BE49-F238E27FC236}">
                <a16:creationId xmlns:a16="http://schemas.microsoft.com/office/drawing/2014/main" id="{FD7C6730-EC73-79F6-16C7-6BF7FBF90B90}"/>
              </a:ext>
            </a:extLst>
          </p:cNvPr>
          <p:cNvSpPr txBox="1"/>
          <p:nvPr/>
        </p:nvSpPr>
        <p:spPr>
          <a:xfrm>
            <a:off x="1292577" y="5586524"/>
            <a:ext cx="4034523" cy="321691"/>
          </a:xfrm>
          <a:prstGeom prst="rect">
            <a:avLst/>
          </a:prstGeom>
        </p:spPr>
        <p:txBody>
          <a:bodyPr lIns="0" tIns="0" rIns="0" bIns="0" rtlCol="0" anchor="t">
            <a:spAutoFit/>
          </a:bodyPr>
          <a:lstStyle/>
          <a:p>
            <a:pPr algn="just">
              <a:lnSpc>
                <a:spcPts val="2259"/>
              </a:lnSpc>
            </a:pPr>
            <a:r>
              <a:rPr lang="zh-CN" altLang="en-US" sz="2933" b="1" dirty="0">
                <a:solidFill>
                  <a:srgbClr val="000000"/>
                </a:solidFill>
                <a:latin typeface="+mn-ea"/>
                <a:cs typeface="字由点字典黑 1"/>
                <a:sym typeface="字由点字典黑 1"/>
              </a:rPr>
              <a:t>下载官方正版</a:t>
            </a:r>
            <a:endParaRPr lang="en-US" altLang="zh-CN" sz="2933" b="1" dirty="0">
              <a:solidFill>
                <a:srgbClr val="000000"/>
              </a:solidFill>
              <a:latin typeface="+mn-ea"/>
              <a:cs typeface="字由点字典黑 1"/>
              <a:sym typeface="字由点字典黑 1"/>
            </a:endParaRPr>
          </a:p>
        </p:txBody>
      </p:sp>
      <p:sp>
        <p:nvSpPr>
          <p:cNvPr id="41" name="TextBox 36">
            <a:extLst>
              <a:ext uri="{FF2B5EF4-FFF2-40B4-BE49-F238E27FC236}">
                <a16:creationId xmlns:a16="http://schemas.microsoft.com/office/drawing/2014/main" id="{AE6F875C-06F1-18EB-E563-497C1700C3F7}"/>
              </a:ext>
            </a:extLst>
          </p:cNvPr>
          <p:cNvSpPr txBox="1"/>
          <p:nvPr/>
        </p:nvSpPr>
        <p:spPr>
          <a:xfrm>
            <a:off x="258539" y="5539217"/>
            <a:ext cx="707123" cy="487313"/>
          </a:xfrm>
          <a:prstGeom prst="rect">
            <a:avLst/>
          </a:prstGeom>
        </p:spPr>
        <p:txBody>
          <a:bodyPr lIns="0" tIns="0" rIns="0" bIns="0" rtlCol="0" anchor="t">
            <a:spAutoFit/>
          </a:bodyPr>
          <a:lstStyle/>
          <a:p>
            <a:pPr algn="ctr">
              <a:lnSpc>
                <a:spcPts val="3830"/>
              </a:lnSpc>
            </a:pPr>
            <a:r>
              <a:rPr lang="en-US" sz="4304" dirty="0">
                <a:solidFill>
                  <a:srgbClr val="FFFFFF"/>
                </a:solidFill>
                <a:latin typeface="Bebas Neue Cyrillic"/>
                <a:ea typeface="Bebas Neue Cyrillic"/>
                <a:cs typeface="Bebas Neue Cyrillic"/>
                <a:sym typeface="Bebas Neue Cyrillic"/>
              </a:rPr>
              <a:t>01</a:t>
            </a:r>
          </a:p>
        </p:txBody>
      </p:sp>
      <p:grpSp>
        <p:nvGrpSpPr>
          <p:cNvPr id="42" name="Group 29">
            <a:extLst>
              <a:ext uri="{FF2B5EF4-FFF2-40B4-BE49-F238E27FC236}">
                <a16:creationId xmlns:a16="http://schemas.microsoft.com/office/drawing/2014/main" id="{EB32C27A-80EF-5B19-4886-AB6BFD53A906}"/>
              </a:ext>
            </a:extLst>
          </p:cNvPr>
          <p:cNvGrpSpPr/>
          <p:nvPr/>
        </p:nvGrpSpPr>
        <p:grpSpPr>
          <a:xfrm>
            <a:off x="4194616" y="5350659"/>
            <a:ext cx="742737" cy="707123"/>
            <a:chOff x="0" y="0"/>
            <a:chExt cx="812800" cy="812800"/>
          </a:xfrm>
        </p:grpSpPr>
        <p:sp>
          <p:nvSpPr>
            <p:cNvPr id="43" name="Freeform 30">
              <a:extLst>
                <a:ext uri="{FF2B5EF4-FFF2-40B4-BE49-F238E27FC236}">
                  <a16:creationId xmlns:a16="http://schemas.microsoft.com/office/drawing/2014/main" id="{5C59DC8E-1252-CC29-83A7-2BC342604E9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7B3F"/>
            </a:solidFill>
          </p:spPr>
        </p:sp>
        <p:sp>
          <p:nvSpPr>
            <p:cNvPr id="44" name="TextBox 31">
              <a:extLst>
                <a:ext uri="{FF2B5EF4-FFF2-40B4-BE49-F238E27FC236}">
                  <a16:creationId xmlns:a16="http://schemas.microsoft.com/office/drawing/2014/main" id="{5EE74DEF-8FA5-5FA1-AC48-34BC3F25352B}"/>
                </a:ext>
              </a:extLst>
            </p:cNvPr>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45" name="TextBox 33">
            <a:extLst>
              <a:ext uri="{FF2B5EF4-FFF2-40B4-BE49-F238E27FC236}">
                <a16:creationId xmlns:a16="http://schemas.microsoft.com/office/drawing/2014/main" id="{B2F4F60F-3D0D-2A2E-079A-50F0D404BFAD}"/>
              </a:ext>
            </a:extLst>
          </p:cNvPr>
          <p:cNvSpPr txBox="1"/>
          <p:nvPr/>
        </p:nvSpPr>
        <p:spPr>
          <a:xfrm>
            <a:off x="5058677" y="5299859"/>
            <a:ext cx="6879323" cy="448841"/>
          </a:xfrm>
          <a:prstGeom prst="rect">
            <a:avLst/>
          </a:prstGeom>
        </p:spPr>
        <p:txBody>
          <a:bodyPr wrap="square" lIns="0" tIns="0" rIns="0" bIns="0" rtlCol="0" anchor="t">
            <a:spAutoFit/>
          </a:bodyPr>
          <a:lstStyle/>
          <a:p>
            <a:pPr algn="just">
              <a:lnSpc>
                <a:spcPts val="3520"/>
              </a:lnSpc>
            </a:pPr>
            <a:r>
              <a:rPr lang="zh-CN" altLang="en-US" sz="2933" b="1" dirty="0">
                <a:solidFill>
                  <a:srgbClr val="000000"/>
                </a:solidFill>
                <a:latin typeface="+mn-ea"/>
                <a:cs typeface="字由点字典黑 1"/>
                <a:sym typeface="字由点字典黑 1"/>
              </a:rPr>
              <a:t>微信公众号搜索某某管家免费下载破解版</a:t>
            </a:r>
            <a:endParaRPr lang="en-US" sz="2933" b="1" dirty="0">
              <a:solidFill>
                <a:srgbClr val="000000"/>
              </a:solidFill>
              <a:latin typeface="+mn-ea"/>
              <a:cs typeface="字由点字典黑 1"/>
              <a:sym typeface="字由点字典黑 1"/>
            </a:endParaRPr>
          </a:p>
        </p:txBody>
      </p:sp>
      <p:sp>
        <p:nvSpPr>
          <p:cNvPr id="46" name="TextBox 37">
            <a:extLst>
              <a:ext uri="{FF2B5EF4-FFF2-40B4-BE49-F238E27FC236}">
                <a16:creationId xmlns:a16="http://schemas.microsoft.com/office/drawing/2014/main" id="{ED687949-B155-449E-3E8B-64BAF4D2BD8A}"/>
              </a:ext>
            </a:extLst>
          </p:cNvPr>
          <p:cNvSpPr txBox="1"/>
          <p:nvPr/>
        </p:nvSpPr>
        <p:spPr>
          <a:xfrm>
            <a:off x="4194616" y="5551797"/>
            <a:ext cx="742737" cy="487313"/>
          </a:xfrm>
          <a:prstGeom prst="rect">
            <a:avLst/>
          </a:prstGeom>
        </p:spPr>
        <p:txBody>
          <a:bodyPr wrap="square" lIns="0" tIns="0" rIns="0" bIns="0" rtlCol="0" anchor="t">
            <a:spAutoFit/>
          </a:bodyPr>
          <a:lstStyle/>
          <a:p>
            <a:pPr algn="ctr">
              <a:lnSpc>
                <a:spcPts val="3830"/>
              </a:lnSpc>
            </a:pPr>
            <a:r>
              <a:rPr lang="en-US" sz="4304" dirty="0">
                <a:solidFill>
                  <a:srgbClr val="FFFFFF"/>
                </a:solidFill>
                <a:latin typeface="Bebas Neue Cyrillic"/>
                <a:ea typeface="Bebas Neue Cyrillic"/>
                <a:cs typeface="Bebas Neue Cyrillic"/>
                <a:sym typeface="Bebas Neue Cyrillic"/>
              </a:rPr>
              <a:t>0</a:t>
            </a:r>
            <a:r>
              <a:rPr lang="en-US" altLang="zh-CN" sz="4304" dirty="0">
                <a:solidFill>
                  <a:srgbClr val="FFFFFF"/>
                </a:solidFill>
                <a:latin typeface="Bebas Neue Cyrillic"/>
                <a:ea typeface="Bebas Neue Cyrillic"/>
                <a:cs typeface="Bebas Neue Cyrillic"/>
                <a:sym typeface="Bebas Neue Cyrillic"/>
              </a:rPr>
              <a:t>2</a:t>
            </a:r>
            <a:endParaRPr lang="en-US" sz="4304" dirty="0">
              <a:solidFill>
                <a:srgbClr val="FFFFFF"/>
              </a:solidFill>
              <a:latin typeface="Bebas Neue Cyrillic"/>
              <a:ea typeface="Bebas Neue Cyrillic"/>
              <a:cs typeface="Bebas Neue Cyrillic"/>
              <a:sym typeface="Bebas Neue Cyrillic"/>
            </a:endParaRPr>
          </a:p>
        </p:txBody>
      </p:sp>
      <p:sp>
        <p:nvSpPr>
          <p:cNvPr id="47" name="文本框 46">
            <a:extLst>
              <a:ext uri="{FF2B5EF4-FFF2-40B4-BE49-F238E27FC236}">
                <a16:creationId xmlns:a16="http://schemas.microsoft.com/office/drawing/2014/main" id="{62E933AC-4D22-23D3-6878-2021572061AC}"/>
              </a:ext>
            </a:extLst>
          </p:cNvPr>
          <p:cNvSpPr txBox="1"/>
          <p:nvPr/>
        </p:nvSpPr>
        <p:spPr>
          <a:xfrm>
            <a:off x="4978400" y="5690513"/>
            <a:ext cx="7102247" cy="830997"/>
          </a:xfrm>
          <a:prstGeom prst="rect">
            <a:avLst/>
          </a:prstGeom>
          <a:noFill/>
        </p:spPr>
        <p:txBody>
          <a:bodyPr wrap="square">
            <a:spAutoFit/>
          </a:bodyPr>
          <a:lstStyle/>
          <a:p>
            <a:r>
              <a:rPr lang="zh-CN" altLang="en-US" sz="2400" dirty="0"/>
              <a:t>https://mp.weixin.qq.com/s/iLjuzPfW1Dqp4EHpBPWeQ</a:t>
            </a:r>
          </a:p>
        </p:txBody>
      </p:sp>
    </p:spTree>
    <p:extLst>
      <p:ext uri="{BB962C8B-B14F-4D97-AF65-F5344CB8AC3E}">
        <p14:creationId xmlns:p14="http://schemas.microsoft.com/office/powerpoint/2010/main" val="32465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circle(in)">
                                      <p:cBhvr>
                                        <p:cTn id="17" dur="2000"/>
                                        <p:tgtEl>
                                          <p:spTgt spid="3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circle(in)">
                                      <p:cBhvr>
                                        <p:cTn id="20" dur="2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ircle(in)">
                                      <p:cBhvr>
                                        <p:cTn id="25" dur="2000"/>
                                        <p:tgtEl>
                                          <p:spTgt spid="2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circle(in)">
                                      <p:cBhvr>
                                        <p:cTn id="28" dur="2000"/>
                                        <p:tgtEl>
                                          <p:spTgt spid="31"/>
                                        </p:tgtEl>
                                      </p:cBhvr>
                                    </p:animEffect>
                                  </p:childTnLst>
                                </p:cTn>
                              </p:par>
                              <p:par>
                                <p:cTn id="29" presetID="6" presetClass="entr" presetSubtype="16"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circle(in)">
                                      <p:cBhvr>
                                        <p:cTn id="31" dur="2000"/>
                                        <p:tgtEl>
                                          <p:spTgt spid="33"/>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circle(in)">
                                      <p:cBhvr>
                                        <p:cTn id="34" dur="2000"/>
                                        <p:tgtEl>
                                          <p:spTgt spid="4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circle(in)">
                                      <p:cBhvr>
                                        <p:cTn id="37" dur="2000"/>
                                        <p:tgtEl>
                                          <p:spTgt spid="41"/>
                                        </p:tgtEl>
                                      </p:cBhvr>
                                    </p:animEffect>
                                  </p:childTnLst>
                                </p:cTn>
                              </p:par>
                              <p:par>
                                <p:cTn id="38" presetID="6" presetClass="entr" presetSubtype="16"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circle(in)">
                                      <p:cBhvr>
                                        <p:cTn id="40" dur="2000"/>
                                        <p:tgtEl>
                                          <p:spTgt spid="42"/>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circle(in)">
                                      <p:cBhvr>
                                        <p:cTn id="43" dur="2000"/>
                                        <p:tgtEl>
                                          <p:spTgt spid="45"/>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circle(in)">
                                      <p:cBhvr>
                                        <p:cTn id="46" dur="2000"/>
                                        <p:tgtEl>
                                          <p:spTgt spid="46"/>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circle(in)">
                                      <p:cBhvr>
                                        <p:cTn id="49"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7" grpId="0"/>
      <p:bldP spid="38" grpId="0" animBg="1"/>
      <p:bldP spid="31" grpId="0"/>
      <p:bldP spid="40" grpId="0"/>
      <p:bldP spid="41" grpId="0"/>
      <p:bldP spid="45" grpId="0"/>
      <p:bldP spid="46" grpId="0"/>
      <p:bldP spid="4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578118"/>
            <a:chOff x="0" y="0"/>
            <a:chExt cx="24384000" cy="1156236"/>
          </a:xfrm>
        </p:grpSpPr>
        <p:grpSp>
          <p:nvGrpSpPr>
            <p:cNvPr id="3" name="Group 3"/>
            <p:cNvGrpSpPr/>
            <p:nvPr/>
          </p:nvGrpSpPr>
          <p:grpSpPr>
            <a:xfrm>
              <a:off x="0" y="0"/>
              <a:ext cx="24384000" cy="1156236"/>
              <a:chOff x="0" y="0"/>
              <a:chExt cx="4816593" cy="228392"/>
            </a:xfrm>
          </p:grpSpPr>
          <p:sp>
            <p:nvSpPr>
              <p:cNvPr id="4" name="Freeform 4"/>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5" name="TextBox 5"/>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AutoShape 6"/>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7" name="AutoShape 7"/>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8" name="AutoShape 8"/>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9" name="Group 9"/>
            <p:cNvGrpSpPr/>
            <p:nvPr/>
          </p:nvGrpSpPr>
          <p:grpSpPr>
            <a:xfrm>
              <a:off x="21928802" y="456264"/>
              <a:ext cx="308391" cy="30839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1" name="TextBox 11"/>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2" name="Group 12"/>
            <p:cNvGrpSpPr/>
            <p:nvPr/>
          </p:nvGrpSpPr>
          <p:grpSpPr>
            <a:xfrm>
              <a:off x="22657591"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3386380"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18" name="TextBox 18"/>
            <p:cNvSpPr txBox="1"/>
            <p:nvPr/>
          </p:nvSpPr>
          <p:spPr>
            <a:xfrm>
              <a:off x="8472380" y="264140"/>
              <a:ext cx="7439246" cy="626068"/>
            </a:xfrm>
            <a:prstGeom prst="rect">
              <a:avLst/>
            </a:prstGeom>
          </p:spPr>
          <p:txBody>
            <a:bodyPr lIns="0" tIns="0" rIns="0" bIns="0" rtlCol="0" anchor="t">
              <a:spAutoFit/>
            </a:bodyPr>
            <a:lstStyle/>
            <a:p>
              <a:pPr algn="ctr">
                <a:lnSpc>
                  <a:spcPts val="2436"/>
                </a:lnSpc>
                <a:spcBef>
                  <a:spcPct val="0"/>
                </a:spcBef>
              </a:pPr>
              <a:r>
                <a:rPr lang="en-US" sz="2400" b="1" spc="90" dirty="0">
                  <a:solidFill>
                    <a:srgbClr val="000000"/>
                  </a:solidFill>
                  <a:ea typeface="Helios Extended"/>
                  <a:cs typeface="Helios Extended"/>
                  <a:sym typeface="Helios Extended"/>
                </a:rPr>
                <a:t>H</a:t>
              </a:r>
              <a:r>
                <a:rPr lang="en-US" altLang="zh-CN" sz="2400" b="1" spc="90" dirty="0">
                  <a:solidFill>
                    <a:srgbClr val="000000"/>
                  </a:solidFill>
                  <a:ea typeface="Helios Extended"/>
                  <a:cs typeface="Helios Extended"/>
                  <a:sym typeface="Helios Extended"/>
                </a:rPr>
                <a:t>ow to use</a:t>
              </a:r>
              <a:endParaRPr lang="en-US" sz="2400" b="1" spc="90" dirty="0">
                <a:solidFill>
                  <a:srgbClr val="000000"/>
                </a:solidFill>
                <a:ea typeface="Helios Extended"/>
                <a:cs typeface="Helios Extended"/>
                <a:sym typeface="Helios Extended"/>
              </a:endParaRPr>
            </a:p>
          </p:txBody>
        </p:sp>
      </p:grpSp>
      <p:pic>
        <p:nvPicPr>
          <p:cNvPr id="40" name="图片 39">
            <a:extLst>
              <a:ext uri="{FF2B5EF4-FFF2-40B4-BE49-F238E27FC236}">
                <a16:creationId xmlns:a16="http://schemas.microsoft.com/office/drawing/2014/main" id="{8BAB8E65-48FF-A8AE-331E-29BF453325C2}"/>
              </a:ext>
            </a:extLst>
          </p:cNvPr>
          <p:cNvPicPr>
            <a:picLocks noChangeAspect="1"/>
          </p:cNvPicPr>
          <p:nvPr/>
        </p:nvPicPr>
        <p:blipFill>
          <a:blip r:embed="rId2"/>
          <a:stretch>
            <a:fillRect/>
          </a:stretch>
        </p:blipFill>
        <p:spPr>
          <a:xfrm>
            <a:off x="547508" y="3621028"/>
            <a:ext cx="5243692" cy="2754372"/>
          </a:xfrm>
          <a:prstGeom prst="rect">
            <a:avLst/>
          </a:prstGeom>
        </p:spPr>
      </p:pic>
      <p:pic>
        <p:nvPicPr>
          <p:cNvPr id="42" name="图片 41">
            <a:extLst>
              <a:ext uri="{FF2B5EF4-FFF2-40B4-BE49-F238E27FC236}">
                <a16:creationId xmlns:a16="http://schemas.microsoft.com/office/drawing/2014/main" id="{39B5FBB8-40DF-0474-3227-15E75C3A7366}"/>
              </a:ext>
            </a:extLst>
          </p:cNvPr>
          <p:cNvPicPr>
            <a:picLocks noChangeAspect="1"/>
          </p:cNvPicPr>
          <p:nvPr/>
        </p:nvPicPr>
        <p:blipFill>
          <a:blip r:embed="rId3"/>
          <a:stretch>
            <a:fillRect/>
          </a:stretch>
        </p:blipFill>
        <p:spPr>
          <a:xfrm>
            <a:off x="6488770" y="3632671"/>
            <a:ext cx="5218876" cy="2749496"/>
          </a:xfrm>
          <a:prstGeom prst="rect">
            <a:avLst/>
          </a:prstGeom>
        </p:spPr>
      </p:pic>
      <p:pic>
        <p:nvPicPr>
          <p:cNvPr id="2050" name="Picture 2" descr="xrd的基本理论2_腾讯视频">
            <a:extLst>
              <a:ext uri="{FF2B5EF4-FFF2-40B4-BE49-F238E27FC236}">
                <a16:creationId xmlns:a16="http://schemas.microsoft.com/office/drawing/2014/main" id="{A7C88113-8FD8-44D2-1120-B437C33DA50B}"/>
              </a:ext>
            </a:extLst>
          </p:cNvPr>
          <p:cNvPicPr>
            <a:picLocks noChangeArrowheads="1"/>
          </p:cNvPicPr>
          <p:nvPr/>
        </p:nvPicPr>
        <p:blipFill rotWithShape="1">
          <a:blip r:embed="rId4">
            <a:extLst>
              <a:ext uri="{28A0092B-C50C-407E-A947-70E740481C1C}">
                <a14:useLocalDpi xmlns:a14="http://schemas.microsoft.com/office/drawing/2010/main" val="0"/>
              </a:ext>
            </a:extLst>
          </a:blip>
          <a:srcRect b="39624"/>
          <a:stretch/>
        </p:blipFill>
        <p:spPr bwMode="auto">
          <a:xfrm>
            <a:off x="304800" y="460950"/>
            <a:ext cx="8991600" cy="305729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2">
            <a:extLst>
              <a:ext uri="{FF2B5EF4-FFF2-40B4-BE49-F238E27FC236}">
                <a16:creationId xmlns:a16="http://schemas.microsoft.com/office/drawing/2014/main" id="{2EA40F1D-BAC3-9069-DAA0-4FB5A5C97A43}"/>
              </a:ext>
            </a:extLst>
          </p:cNvPr>
          <p:cNvSpPr txBox="1"/>
          <p:nvPr/>
        </p:nvSpPr>
        <p:spPr>
          <a:xfrm>
            <a:off x="6807200" y="522150"/>
            <a:ext cx="4034523" cy="1475853"/>
          </a:xfrm>
          <a:prstGeom prst="rect">
            <a:avLst/>
          </a:prstGeom>
        </p:spPr>
        <p:txBody>
          <a:bodyPr lIns="0" tIns="0" rIns="0" bIns="0" rtlCol="0" anchor="t">
            <a:spAutoFit/>
          </a:bodyPr>
          <a:lstStyle/>
          <a:p>
            <a:pPr algn="just">
              <a:lnSpc>
                <a:spcPts val="3867"/>
              </a:lnSpc>
            </a:pPr>
            <a:r>
              <a:rPr lang="zh-CN" altLang="en-US" sz="2933" b="1" dirty="0">
                <a:solidFill>
                  <a:srgbClr val="000000"/>
                </a:solidFill>
                <a:cs typeface="字由点字典黑 1"/>
                <a:sym typeface="字由点字典黑 1"/>
              </a:rPr>
              <a:t>在网上寻找教程进行分析，分析完毕后导入</a:t>
            </a:r>
            <a:r>
              <a:rPr lang="en-US" altLang="zh-CN" sz="2933" b="1" dirty="0">
                <a:solidFill>
                  <a:srgbClr val="000000"/>
                </a:solidFill>
                <a:cs typeface="字由点字典黑 1"/>
                <a:sym typeface="字由点字典黑 1"/>
              </a:rPr>
              <a:t>origin</a:t>
            </a:r>
            <a:r>
              <a:rPr lang="zh-CN" altLang="en-US" sz="2933" b="1" dirty="0">
                <a:solidFill>
                  <a:srgbClr val="000000"/>
                </a:solidFill>
                <a:cs typeface="字由点字典黑 1"/>
                <a:sym typeface="字由点字典黑 1"/>
              </a:rPr>
              <a:t>进行图表绘制</a:t>
            </a:r>
            <a:endParaRPr lang="en-US" altLang="zh-CN" sz="2933" b="1" dirty="0">
              <a:solidFill>
                <a:srgbClr val="000000"/>
              </a:solidFill>
              <a:cs typeface="字由点字典黑 1"/>
              <a:sym typeface="字由点字典黑 1"/>
            </a:endParaRPr>
          </a:p>
        </p:txBody>
      </p:sp>
      <p:sp>
        <p:nvSpPr>
          <p:cNvPr id="26" name="AutoShape 23">
            <a:extLst>
              <a:ext uri="{FF2B5EF4-FFF2-40B4-BE49-F238E27FC236}">
                <a16:creationId xmlns:a16="http://schemas.microsoft.com/office/drawing/2014/main" id="{B628F5AA-8F5C-B38A-A10D-36C1C2C4B456}"/>
              </a:ext>
            </a:extLst>
          </p:cNvPr>
          <p:cNvSpPr/>
          <p:nvPr/>
        </p:nvSpPr>
        <p:spPr>
          <a:xfrm>
            <a:off x="453049" y="6731000"/>
            <a:ext cx="5185751" cy="0"/>
          </a:xfrm>
          <a:prstGeom prst="line">
            <a:avLst/>
          </a:prstGeom>
          <a:ln w="38100" cap="flat">
            <a:solidFill>
              <a:srgbClr val="B37B3F"/>
            </a:solidFill>
            <a:prstDash val="solid"/>
            <a:headEnd type="none" w="sm" len="sm"/>
            <a:tailEnd type="none" w="sm" len="sm"/>
          </a:ln>
        </p:spPr>
      </p:sp>
    </p:spTree>
    <p:extLst>
      <p:ext uri="{BB962C8B-B14F-4D97-AF65-F5344CB8AC3E}">
        <p14:creationId xmlns:p14="http://schemas.microsoft.com/office/powerpoint/2010/main" val="90038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0"/>
            <a:ext cx="12192000" cy="578118"/>
            <a:chOff x="0" y="0"/>
            <a:chExt cx="24384000" cy="1156236"/>
          </a:xfrm>
        </p:grpSpPr>
        <p:grpSp>
          <p:nvGrpSpPr>
            <p:cNvPr id="6" name="Group 6"/>
            <p:cNvGrpSpPr/>
            <p:nvPr/>
          </p:nvGrpSpPr>
          <p:grpSpPr>
            <a:xfrm>
              <a:off x="0" y="0"/>
              <a:ext cx="24384000" cy="1156236"/>
              <a:chOff x="0" y="0"/>
              <a:chExt cx="4816593" cy="228392"/>
            </a:xfrm>
          </p:grpSpPr>
          <p:sp>
            <p:nvSpPr>
              <p:cNvPr id="7" name="Freeform 7"/>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8" name="TextBox 8"/>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AutoShape 9"/>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10" name="AutoShape 10"/>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11" name="AutoShape 11"/>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12" name="Group 12"/>
            <p:cNvGrpSpPr/>
            <p:nvPr/>
          </p:nvGrpSpPr>
          <p:grpSpPr>
            <a:xfrm>
              <a:off x="21928802"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2657591"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8" name="Group 18"/>
            <p:cNvGrpSpPr/>
            <p:nvPr/>
          </p:nvGrpSpPr>
          <p:grpSpPr>
            <a:xfrm>
              <a:off x="23386380" y="456264"/>
              <a:ext cx="308391" cy="30839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21" name="TextBox 21"/>
            <p:cNvSpPr txBox="1"/>
            <p:nvPr/>
          </p:nvSpPr>
          <p:spPr>
            <a:xfrm>
              <a:off x="8472380" y="264140"/>
              <a:ext cx="7439246" cy="626068"/>
            </a:xfrm>
            <a:prstGeom prst="rect">
              <a:avLst/>
            </a:prstGeom>
          </p:spPr>
          <p:txBody>
            <a:bodyPr lIns="0" tIns="0" rIns="0" bIns="0" rtlCol="0" anchor="t">
              <a:spAutoFit/>
            </a:bodyPr>
            <a:lstStyle/>
            <a:p>
              <a:pPr algn="ctr">
                <a:lnSpc>
                  <a:spcPts val="2436"/>
                </a:lnSpc>
                <a:spcBef>
                  <a:spcPct val="0"/>
                </a:spcBef>
              </a:pPr>
              <a:r>
                <a:rPr lang="en-US" altLang="zh-CN" sz="2400" b="1" spc="90" dirty="0">
                  <a:solidFill>
                    <a:srgbClr val="000000"/>
                  </a:solidFill>
                  <a:ea typeface="Helios Extended"/>
                  <a:cs typeface="Helios Extended"/>
                  <a:sym typeface="Helios Extended"/>
                </a:rPr>
                <a:t>Software </a:t>
              </a:r>
              <a:r>
                <a:rPr lang="en-US" sz="2400" b="1" spc="90" dirty="0">
                  <a:solidFill>
                    <a:srgbClr val="000000"/>
                  </a:solidFill>
                  <a:ea typeface="Helios Extended"/>
                  <a:cs typeface="Helios Extended"/>
                  <a:sym typeface="Helios Extended"/>
                </a:rPr>
                <a:t>Introduction</a:t>
              </a:r>
            </a:p>
          </p:txBody>
        </p:sp>
      </p:grpSp>
      <p:sp>
        <p:nvSpPr>
          <p:cNvPr id="23" name="AutoShape 23"/>
          <p:cNvSpPr/>
          <p:nvPr/>
        </p:nvSpPr>
        <p:spPr>
          <a:xfrm>
            <a:off x="254000" y="6375400"/>
            <a:ext cx="5185751" cy="0"/>
          </a:xfrm>
          <a:prstGeom prst="line">
            <a:avLst/>
          </a:prstGeom>
          <a:ln w="38100" cap="flat">
            <a:solidFill>
              <a:srgbClr val="B37B3F"/>
            </a:solidFill>
            <a:prstDash val="solid"/>
            <a:headEnd type="none" w="sm" len="sm"/>
            <a:tailEnd type="none" w="sm" len="sm"/>
          </a:ln>
        </p:spPr>
      </p:sp>
      <p:sp>
        <p:nvSpPr>
          <p:cNvPr id="36" name="文本框 35">
            <a:extLst>
              <a:ext uri="{FF2B5EF4-FFF2-40B4-BE49-F238E27FC236}">
                <a16:creationId xmlns:a16="http://schemas.microsoft.com/office/drawing/2014/main" id="{BE909B44-D6D8-4096-C2BE-7C250645582F}"/>
              </a:ext>
            </a:extLst>
          </p:cNvPr>
          <p:cNvSpPr txBox="1"/>
          <p:nvPr/>
        </p:nvSpPr>
        <p:spPr>
          <a:xfrm>
            <a:off x="8280400" y="3632200"/>
            <a:ext cx="2336801" cy="913199"/>
          </a:xfrm>
          <a:prstGeom prst="rect">
            <a:avLst/>
          </a:prstGeom>
          <a:noFill/>
        </p:spPr>
        <p:txBody>
          <a:bodyPr wrap="square">
            <a:spAutoFit/>
          </a:bodyPr>
          <a:lstStyle/>
          <a:p>
            <a:r>
              <a:rPr lang="zh-CN" altLang="en-US" sz="2667" dirty="0"/>
              <a:t>俺叫</a:t>
            </a:r>
            <a:r>
              <a:rPr lang="en-US" altLang="zh-CN" sz="2667" dirty="0" err="1"/>
              <a:t>chemdraw</a:t>
            </a:r>
            <a:endParaRPr lang="zh-CN" altLang="en-US" sz="2667" dirty="0"/>
          </a:p>
        </p:txBody>
      </p:sp>
      <p:sp>
        <p:nvSpPr>
          <p:cNvPr id="37" name="文本框 36">
            <a:extLst>
              <a:ext uri="{FF2B5EF4-FFF2-40B4-BE49-F238E27FC236}">
                <a16:creationId xmlns:a16="http://schemas.microsoft.com/office/drawing/2014/main" id="{9978ECD1-688C-F2B0-665B-5738A9211440}"/>
              </a:ext>
            </a:extLst>
          </p:cNvPr>
          <p:cNvSpPr txBox="1"/>
          <p:nvPr/>
        </p:nvSpPr>
        <p:spPr>
          <a:xfrm>
            <a:off x="2751770" y="4140200"/>
            <a:ext cx="3198311" cy="543675"/>
          </a:xfrm>
          <a:prstGeom prst="rect">
            <a:avLst/>
          </a:prstGeom>
          <a:noFill/>
        </p:spPr>
        <p:txBody>
          <a:bodyPr wrap="none" rtlCol="0">
            <a:spAutoFit/>
          </a:bodyPr>
          <a:lstStyle/>
          <a:p>
            <a:r>
              <a:rPr lang="zh-CN" altLang="en-US" sz="2933" b="1" dirty="0"/>
              <a:t>有机分子结构绘制</a:t>
            </a:r>
          </a:p>
        </p:txBody>
      </p:sp>
      <p:sp>
        <p:nvSpPr>
          <p:cNvPr id="31" name="TextBox 34">
            <a:extLst>
              <a:ext uri="{FF2B5EF4-FFF2-40B4-BE49-F238E27FC236}">
                <a16:creationId xmlns:a16="http://schemas.microsoft.com/office/drawing/2014/main" id="{7ED09849-EE83-B937-FBD1-C70CCD50A379}"/>
              </a:ext>
            </a:extLst>
          </p:cNvPr>
          <p:cNvSpPr txBox="1"/>
          <p:nvPr/>
        </p:nvSpPr>
        <p:spPr>
          <a:xfrm>
            <a:off x="254000" y="4488337"/>
            <a:ext cx="2260600" cy="645561"/>
          </a:xfrm>
          <a:prstGeom prst="rect">
            <a:avLst/>
          </a:prstGeom>
        </p:spPr>
        <p:txBody>
          <a:bodyPr wrap="square" lIns="0" tIns="0" rIns="0" bIns="0" rtlCol="0" anchor="t">
            <a:spAutoFit/>
          </a:bodyPr>
          <a:lstStyle/>
          <a:p>
            <a:pPr algn="just">
              <a:lnSpc>
                <a:spcPts val="5888"/>
              </a:lnSpc>
              <a:spcBef>
                <a:spcPct val="0"/>
              </a:spcBef>
            </a:pPr>
            <a:r>
              <a:rPr lang="zh-CN" altLang="en-US" sz="3600" dirty="0">
                <a:solidFill>
                  <a:srgbClr val="B37B3F"/>
                </a:solidFill>
                <a:latin typeface="字由点字典黑 2 Bold"/>
                <a:ea typeface="字由点字典黑 2 Bold"/>
                <a:cs typeface="字由点字典黑 2 Bold"/>
                <a:sym typeface="字由点字典黑 2 Bold"/>
              </a:rPr>
              <a:t>如何获取</a:t>
            </a:r>
            <a:endParaRPr lang="en-US" sz="3600" dirty="0">
              <a:solidFill>
                <a:srgbClr val="B37B3F"/>
              </a:solidFill>
              <a:latin typeface="字由点字典黑 2 Bold"/>
              <a:ea typeface="字由点字典黑 2 Bold"/>
              <a:cs typeface="字由点字典黑 2 Bold"/>
              <a:sym typeface="字由点字典黑 2 Bold"/>
            </a:endParaRPr>
          </a:p>
        </p:txBody>
      </p:sp>
      <p:grpSp>
        <p:nvGrpSpPr>
          <p:cNvPr id="33" name="Group 26">
            <a:extLst>
              <a:ext uri="{FF2B5EF4-FFF2-40B4-BE49-F238E27FC236}">
                <a16:creationId xmlns:a16="http://schemas.microsoft.com/office/drawing/2014/main" id="{93ABA790-249A-45BC-0FAA-C760E993ECA9}"/>
              </a:ext>
            </a:extLst>
          </p:cNvPr>
          <p:cNvGrpSpPr/>
          <p:nvPr/>
        </p:nvGrpSpPr>
        <p:grpSpPr>
          <a:xfrm>
            <a:off x="254000" y="5344428"/>
            <a:ext cx="707123" cy="707123"/>
            <a:chOff x="0" y="0"/>
            <a:chExt cx="812800" cy="812800"/>
          </a:xfrm>
        </p:grpSpPr>
        <p:sp>
          <p:nvSpPr>
            <p:cNvPr id="35" name="Freeform 27">
              <a:extLst>
                <a:ext uri="{FF2B5EF4-FFF2-40B4-BE49-F238E27FC236}">
                  <a16:creationId xmlns:a16="http://schemas.microsoft.com/office/drawing/2014/main" id="{C9815C59-DF6D-A8C5-87BB-FB919BF4833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7B3F"/>
            </a:solidFill>
          </p:spPr>
        </p:sp>
        <p:sp>
          <p:nvSpPr>
            <p:cNvPr id="39" name="TextBox 28">
              <a:extLst>
                <a:ext uri="{FF2B5EF4-FFF2-40B4-BE49-F238E27FC236}">
                  <a16:creationId xmlns:a16="http://schemas.microsoft.com/office/drawing/2014/main" id="{44BA4C68-78B2-E508-B421-9B834FEEECD8}"/>
                </a:ext>
              </a:extLst>
            </p:cNvPr>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40" name="TextBox 32">
            <a:extLst>
              <a:ext uri="{FF2B5EF4-FFF2-40B4-BE49-F238E27FC236}">
                <a16:creationId xmlns:a16="http://schemas.microsoft.com/office/drawing/2014/main" id="{FD7C6730-EC73-79F6-16C7-6BF7FBF90B90}"/>
              </a:ext>
            </a:extLst>
          </p:cNvPr>
          <p:cNvSpPr txBox="1"/>
          <p:nvPr/>
        </p:nvSpPr>
        <p:spPr>
          <a:xfrm>
            <a:off x="1292577" y="5586524"/>
            <a:ext cx="4034523" cy="321691"/>
          </a:xfrm>
          <a:prstGeom prst="rect">
            <a:avLst/>
          </a:prstGeom>
        </p:spPr>
        <p:txBody>
          <a:bodyPr lIns="0" tIns="0" rIns="0" bIns="0" rtlCol="0" anchor="t">
            <a:spAutoFit/>
          </a:bodyPr>
          <a:lstStyle/>
          <a:p>
            <a:pPr algn="just">
              <a:lnSpc>
                <a:spcPts val="2259"/>
              </a:lnSpc>
            </a:pPr>
            <a:r>
              <a:rPr lang="zh-CN" altLang="en-US" sz="2933" b="1" dirty="0">
                <a:solidFill>
                  <a:srgbClr val="000000"/>
                </a:solidFill>
                <a:latin typeface="+mn-ea"/>
                <a:cs typeface="字由点字典黑 1"/>
                <a:sym typeface="字由点字典黑 1"/>
              </a:rPr>
              <a:t>下载官方正版</a:t>
            </a:r>
            <a:endParaRPr lang="en-US" altLang="zh-CN" sz="2933" b="1" dirty="0">
              <a:solidFill>
                <a:srgbClr val="000000"/>
              </a:solidFill>
              <a:latin typeface="+mn-ea"/>
              <a:cs typeface="字由点字典黑 1"/>
              <a:sym typeface="字由点字典黑 1"/>
            </a:endParaRPr>
          </a:p>
        </p:txBody>
      </p:sp>
      <p:sp>
        <p:nvSpPr>
          <p:cNvPr id="41" name="TextBox 36">
            <a:extLst>
              <a:ext uri="{FF2B5EF4-FFF2-40B4-BE49-F238E27FC236}">
                <a16:creationId xmlns:a16="http://schemas.microsoft.com/office/drawing/2014/main" id="{AE6F875C-06F1-18EB-E563-497C1700C3F7}"/>
              </a:ext>
            </a:extLst>
          </p:cNvPr>
          <p:cNvSpPr txBox="1"/>
          <p:nvPr/>
        </p:nvSpPr>
        <p:spPr>
          <a:xfrm>
            <a:off x="258539" y="5539217"/>
            <a:ext cx="707123" cy="487313"/>
          </a:xfrm>
          <a:prstGeom prst="rect">
            <a:avLst/>
          </a:prstGeom>
        </p:spPr>
        <p:txBody>
          <a:bodyPr lIns="0" tIns="0" rIns="0" bIns="0" rtlCol="0" anchor="t">
            <a:spAutoFit/>
          </a:bodyPr>
          <a:lstStyle/>
          <a:p>
            <a:pPr algn="ctr">
              <a:lnSpc>
                <a:spcPts val="3830"/>
              </a:lnSpc>
            </a:pPr>
            <a:r>
              <a:rPr lang="en-US" sz="4304" dirty="0">
                <a:solidFill>
                  <a:srgbClr val="FFFFFF"/>
                </a:solidFill>
                <a:latin typeface="Bebas Neue Cyrillic"/>
                <a:ea typeface="Bebas Neue Cyrillic"/>
                <a:cs typeface="Bebas Neue Cyrillic"/>
                <a:sym typeface="Bebas Neue Cyrillic"/>
              </a:rPr>
              <a:t>01</a:t>
            </a:r>
          </a:p>
        </p:txBody>
      </p:sp>
      <p:grpSp>
        <p:nvGrpSpPr>
          <p:cNvPr id="42" name="Group 29">
            <a:extLst>
              <a:ext uri="{FF2B5EF4-FFF2-40B4-BE49-F238E27FC236}">
                <a16:creationId xmlns:a16="http://schemas.microsoft.com/office/drawing/2014/main" id="{EB32C27A-80EF-5B19-4886-AB6BFD53A906}"/>
              </a:ext>
            </a:extLst>
          </p:cNvPr>
          <p:cNvGrpSpPr/>
          <p:nvPr/>
        </p:nvGrpSpPr>
        <p:grpSpPr>
          <a:xfrm>
            <a:off x="4194616" y="5350659"/>
            <a:ext cx="742737" cy="707123"/>
            <a:chOff x="0" y="0"/>
            <a:chExt cx="812800" cy="812800"/>
          </a:xfrm>
        </p:grpSpPr>
        <p:sp>
          <p:nvSpPr>
            <p:cNvPr id="43" name="Freeform 30">
              <a:extLst>
                <a:ext uri="{FF2B5EF4-FFF2-40B4-BE49-F238E27FC236}">
                  <a16:creationId xmlns:a16="http://schemas.microsoft.com/office/drawing/2014/main" id="{5C59DC8E-1252-CC29-83A7-2BC342604E9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7B3F"/>
            </a:solidFill>
          </p:spPr>
        </p:sp>
        <p:sp>
          <p:nvSpPr>
            <p:cNvPr id="44" name="TextBox 31">
              <a:extLst>
                <a:ext uri="{FF2B5EF4-FFF2-40B4-BE49-F238E27FC236}">
                  <a16:creationId xmlns:a16="http://schemas.microsoft.com/office/drawing/2014/main" id="{5EE74DEF-8FA5-5FA1-AC48-34BC3F25352B}"/>
                </a:ext>
              </a:extLst>
            </p:cNvPr>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45" name="TextBox 33">
            <a:extLst>
              <a:ext uri="{FF2B5EF4-FFF2-40B4-BE49-F238E27FC236}">
                <a16:creationId xmlns:a16="http://schemas.microsoft.com/office/drawing/2014/main" id="{B2F4F60F-3D0D-2A2E-079A-50F0D404BFAD}"/>
              </a:ext>
            </a:extLst>
          </p:cNvPr>
          <p:cNvSpPr txBox="1"/>
          <p:nvPr/>
        </p:nvSpPr>
        <p:spPr>
          <a:xfrm>
            <a:off x="5058677" y="5511801"/>
            <a:ext cx="6879323" cy="448841"/>
          </a:xfrm>
          <a:prstGeom prst="rect">
            <a:avLst/>
          </a:prstGeom>
        </p:spPr>
        <p:txBody>
          <a:bodyPr wrap="square" lIns="0" tIns="0" rIns="0" bIns="0" rtlCol="0" anchor="t">
            <a:spAutoFit/>
          </a:bodyPr>
          <a:lstStyle/>
          <a:p>
            <a:pPr algn="just">
              <a:lnSpc>
                <a:spcPts val="3520"/>
              </a:lnSpc>
            </a:pPr>
            <a:r>
              <a:rPr lang="zh-CN" altLang="en-US" sz="2933" b="1" dirty="0">
                <a:solidFill>
                  <a:srgbClr val="000000"/>
                </a:solidFill>
                <a:latin typeface="+mn-ea"/>
                <a:cs typeface="字由点字典黑 1"/>
                <a:sym typeface="字由点字典黑 1"/>
              </a:rPr>
              <a:t>微信公众号搜索某某管家免费下载破解版</a:t>
            </a:r>
            <a:endParaRPr lang="en-US" sz="2933" b="1" dirty="0">
              <a:solidFill>
                <a:srgbClr val="000000"/>
              </a:solidFill>
              <a:latin typeface="+mn-ea"/>
              <a:cs typeface="字由点字典黑 1"/>
              <a:sym typeface="字由点字典黑 1"/>
            </a:endParaRPr>
          </a:p>
        </p:txBody>
      </p:sp>
      <p:sp>
        <p:nvSpPr>
          <p:cNvPr id="46" name="TextBox 37">
            <a:extLst>
              <a:ext uri="{FF2B5EF4-FFF2-40B4-BE49-F238E27FC236}">
                <a16:creationId xmlns:a16="http://schemas.microsoft.com/office/drawing/2014/main" id="{ED687949-B155-449E-3E8B-64BAF4D2BD8A}"/>
              </a:ext>
            </a:extLst>
          </p:cNvPr>
          <p:cNvSpPr txBox="1"/>
          <p:nvPr/>
        </p:nvSpPr>
        <p:spPr>
          <a:xfrm>
            <a:off x="4194616" y="5551797"/>
            <a:ext cx="742737" cy="487313"/>
          </a:xfrm>
          <a:prstGeom prst="rect">
            <a:avLst/>
          </a:prstGeom>
        </p:spPr>
        <p:txBody>
          <a:bodyPr wrap="square" lIns="0" tIns="0" rIns="0" bIns="0" rtlCol="0" anchor="t">
            <a:spAutoFit/>
          </a:bodyPr>
          <a:lstStyle/>
          <a:p>
            <a:pPr algn="ctr">
              <a:lnSpc>
                <a:spcPts val="3830"/>
              </a:lnSpc>
            </a:pPr>
            <a:r>
              <a:rPr lang="en-US" sz="4304" dirty="0">
                <a:solidFill>
                  <a:srgbClr val="FFFFFF"/>
                </a:solidFill>
                <a:latin typeface="Bebas Neue Cyrillic"/>
                <a:ea typeface="Bebas Neue Cyrillic"/>
                <a:cs typeface="Bebas Neue Cyrillic"/>
                <a:sym typeface="Bebas Neue Cyrillic"/>
              </a:rPr>
              <a:t>0</a:t>
            </a:r>
            <a:r>
              <a:rPr lang="en-US" altLang="zh-CN" sz="4304" dirty="0">
                <a:solidFill>
                  <a:srgbClr val="FFFFFF"/>
                </a:solidFill>
                <a:latin typeface="Bebas Neue Cyrillic"/>
                <a:ea typeface="Bebas Neue Cyrillic"/>
                <a:cs typeface="Bebas Neue Cyrillic"/>
                <a:sym typeface="Bebas Neue Cyrillic"/>
              </a:rPr>
              <a:t>2</a:t>
            </a:r>
            <a:endParaRPr lang="en-US" sz="4304" dirty="0">
              <a:solidFill>
                <a:srgbClr val="FFFFFF"/>
              </a:solidFill>
              <a:latin typeface="Bebas Neue Cyrillic"/>
              <a:ea typeface="Bebas Neue Cyrillic"/>
              <a:cs typeface="Bebas Neue Cyrillic"/>
              <a:sym typeface="Bebas Neue Cyrillic"/>
            </a:endParaRPr>
          </a:p>
        </p:txBody>
      </p:sp>
      <p:pic>
        <p:nvPicPr>
          <p:cNvPr id="2" name="图片 1">
            <a:extLst>
              <a:ext uri="{FF2B5EF4-FFF2-40B4-BE49-F238E27FC236}">
                <a16:creationId xmlns:a16="http://schemas.microsoft.com/office/drawing/2014/main" id="{54C24F32-1C92-3703-34C9-C9D95B875CBC}"/>
              </a:ext>
            </a:extLst>
          </p:cNvPr>
          <p:cNvPicPr>
            <a:picLocks/>
          </p:cNvPicPr>
          <p:nvPr/>
        </p:nvPicPr>
        <p:blipFill>
          <a:blip r:embed="rId2"/>
          <a:srcRect l="10394" t="16175" r="18056" b="13930"/>
          <a:stretch/>
        </p:blipFill>
        <p:spPr>
          <a:xfrm>
            <a:off x="7608611" y="635000"/>
            <a:ext cx="3355791" cy="2964948"/>
          </a:xfrm>
          <a:prstGeom prst="rect">
            <a:avLst/>
          </a:prstGeom>
        </p:spPr>
      </p:pic>
      <p:sp>
        <p:nvSpPr>
          <p:cNvPr id="22" name="文本框 21">
            <a:extLst>
              <a:ext uri="{FF2B5EF4-FFF2-40B4-BE49-F238E27FC236}">
                <a16:creationId xmlns:a16="http://schemas.microsoft.com/office/drawing/2014/main" id="{5F9AD70C-E348-5D81-09F1-49B4C565AEE5}"/>
              </a:ext>
            </a:extLst>
          </p:cNvPr>
          <p:cNvSpPr txBox="1"/>
          <p:nvPr/>
        </p:nvSpPr>
        <p:spPr>
          <a:xfrm>
            <a:off x="1168400" y="703858"/>
            <a:ext cx="5346969" cy="3416320"/>
          </a:xfrm>
          <a:prstGeom prst="rect">
            <a:avLst/>
          </a:prstGeom>
          <a:noFill/>
        </p:spPr>
        <p:txBody>
          <a:bodyPr wrap="square">
            <a:spAutoFit/>
          </a:bodyPr>
          <a:lstStyle/>
          <a:p>
            <a:pPr algn="just"/>
            <a:r>
              <a:rPr lang="en-US" altLang="zh-CN" sz="2400" b="1" dirty="0" err="1">
                <a:solidFill>
                  <a:srgbClr val="0070C0"/>
                </a:solidFill>
                <a:latin typeface="Arial" panose="020B0604020202020204" pitchFamily="34" charset="0"/>
                <a:hlinkClick r:id="rId3">
                  <a:extLst>
                    <a:ext uri="{A12FA001-AC4F-418D-AE19-62706E023703}">
                      <ahyp:hlinkClr xmlns:ahyp="http://schemas.microsoft.com/office/drawing/2018/hyperlinkcolor" val="tx"/>
                    </a:ext>
                  </a:extLst>
                </a:hlinkClick>
              </a:rPr>
              <a:t>ChemDraw</a:t>
            </a:r>
            <a:r>
              <a:rPr lang="zh-CN" altLang="en-US" sz="2400" b="1" dirty="0">
                <a:solidFill>
                  <a:srgbClr val="0070C0"/>
                </a:solidFill>
                <a:latin typeface="Arial" panose="020B0604020202020204" pitchFamily="34" charset="0"/>
                <a:hlinkClick r:id="rId3">
                  <a:extLst>
                    <a:ext uri="{A12FA001-AC4F-418D-AE19-62706E023703}">
                      <ahyp:hlinkClr xmlns:ahyp="http://schemas.microsoft.com/office/drawing/2018/hyperlinkcolor" val="tx"/>
                    </a:ext>
                  </a:extLst>
                </a:hlinkClick>
              </a:rPr>
              <a:t>是一款专业的化学结构绘制工具，用于绘制高质量的化学结构图形。它可以预测化合物属性、光谱数据、</a:t>
            </a:r>
            <a:r>
              <a:rPr lang="en-US" altLang="zh-CN" sz="2400" b="1" dirty="0">
                <a:solidFill>
                  <a:srgbClr val="0070C0"/>
                </a:solidFill>
                <a:latin typeface="Arial" panose="020B0604020202020204" pitchFamily="34" charset="0"/>
                <a:hlinkClick r:id="rId3">
                  <a:extLst>
                    <a:ext uri="{A12FA001-AC4F-418D-AE19-62706E023703}">
                      <ahyp:hlinkClr xmlns:ahyp="http://schemas.microsoft.com/office/drawing/2018/hyperlinkcolor" val="tx"/>
                    </a:ext>
                  </a:extLst>
                </a:hlinkClick>
              </a:rPr>
              <a:t>IUPAC</a:t>
            </a:r>
            <a:r>
              <a:rPr lang="zh-CN" altLang="en-US" sz="2400" b="1" dirty="0">
                <a:solidFill>
                  <a:srgbClr val="0070C0"/>
                </a:solidFill>
                <a:latin typeface="Arial" panose="020B0604020202020204" pitchFamily="34" charset="0"/>
                <a:hlinkClick r:id="rId3">
                  <a:extLst>
                    <a:ext uri="{A12FA001-AC4F-418D-AE19-62706E023703}">
                      <ahyp:hlinkClr xmlns:ahyp="http://schemas.microsoft.com/office/drawing/2018/hyperlinkcolor" val="tx"/>
                    </a:ext>
                  </a:extLst>
                </a:hlinkClick>
              </a:rPr>
              <a:t>命名以及计算反应计量，包括绘制化学结构及反应式，获得相应的属性数据、系统命名及光谱数据等。</a:t>
            </a:r>
            <a:r>
              <a:rPr lang="en-US" altLang="zh-CN" sz="2400" b="1" dirty="0" err="1">
                <a:solidFill>
                  <a:srgbClr val="0070C0"/>
                </a:solidFill>
                <a:latin typeface="Arial" panose="020B0604020202020204" pitchFamily="34" charset="0"/>
                <a:hlinkClick r:id="rId3">
                  <a:extLst>
                    <a:ext uri="{A12FA001-AC4F-418D-AE19-62706E023703}">
                      <ahyp:hlinkClr xmlns:ahyp="http://schemas.microsoft.com/office/drawing/2018/hyperlinkcolor" val="tx"/>
                    </a:ext>
                  </a:extLst>
                </a:hlinkClick>
              </a:rPr>
              <a:t>ChemDraw</a:t>
            </a:r>
            <a:r>
              <a:rPr lang="zh-CN" altLang="en-US" sz="2400" b="1" dirty="0">
                <a:solidFill>
                  <a:srgbClr val="0070C0"/>
                </a:solidFill>
                <a:latin typeface="Arial" panose="020B0604020202020204" pitchFamily="34" charset="0"/>
                <a:hlinkClick r:id="rId3">
                  <a:extLst>
                    <a:ext uri="{A12FA001-AC4F-418D-AE19-62706E023703}">
                      <ahyp:hlinkClr xmlns:ahyp="http://schemas.microsoft.com/office/drawing/2018/hyperlinkcolor" val="tx"/>
                    </a:ext>
                  </a:extLst>
                </a:hlinkClick>
              </a:rPr>
              <a:t>还可以绘制立体化学模型、查询化学信息、编写化学脚本、计算化学数据等</a:t>
            </a:r>
            <a:endParaRPr lang="zh-CN" altLang="en-US" sz="2400" b="1" dirty="0">
              <a:solidFill>
                <a:srgbClr val="0070C0"/>
              </a:solidFill>
              <a:latin typeface="Arial" panose="020B0604020202020204" pitchFamily="34" charset="0"/>
            </a:endParaRPr>
          </a:p>
        </p:txBody>
      </p:sp>
    </p:spTree>
    <p:extLst>
      <p:ext uri="{BB962C8B-B14F-4D97-AF65-F5344CB8AC3E}">
        <p14:creationId xmlns:p14="http://schemas.microsoft.com/office/powerpoint/2010/main" val="57157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in)">
                                      <p:cBhvr>
                                        <p:cTn id="13" dur="20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circle(in)">
                                      <p:cBhvr>
                                        <p:cTn id="18" dur="20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circle(in)">
                                      <p:cBhvr>
                                        <p:cTn id="26" dur="2000"/>
                                        <p:tgtEl>
                                          <p:spTgt spid="31"/>
                                        </p:tgtEl>
                                      </p:cBhvr>
                                    </p:animEffect>
                                  </p:childTnLst>
                                </p:cTn>
                              </p:par>
                              <p:par>
                                <p:cTn id="27" presetID="6" presetClass="entr" presetSubtype="16"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circle(in)">
                                      <p:cBhvr>
                                        <p:cTn id="29" dur="2000"/>
                                        <p:tgtEl>
                                          <p:spTgt spid="33"/>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circle(in)">
                                      <p:cBhvr>
                                        <p:cTn id="32" dur="2000"/>
                                        <p:tgtEl>
                                          <p:spTgt spid="40"/>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in)">
                                      <p:cBhvr>
                                        <p:cTn id="35" dur="2000"/>
                                        <p:tgtEl>
                                          <p:spTgt spid="41"/>
                                        </p:tgtEl>
                                      </p:cBhvr>
                                    </p:animEffect>
                                  </p:childTnLst>
                                </p:cTn>
                              </p:par>
                              <p:par>
                                <p:cTn id="36" presetID="6" presetClass="entr" presetSubtype="16"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circle(in)">
                                      <p:cBhvr>
                                        <p:cTn id="38" dur="2000"/>
                                        <p:tgtEl>
                                          <p:spTgt spid="42"/>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circle(in)">
                                      <p:cBhvr>
                                        <p:cTn id="41" dur="2000"/>
                                        <p:tgtEl>
                                          <p:spTgt spid="45"/>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circle(in)">
                                      <p:cBhvr>
                                        <p:cTn id="44"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1" grpId="0"/>
      <p:bldP spid="40" grpId="0"/>
      <p:bldP spid="41" grpId="0"/>
      <p:bldP spid="45" grpId="0"/>
      <p:bldP spid="46"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578118"/>
            <a:chOff x="0" y="0"/>
            <a:chExt cx="24384000" cy="1156236"/>
          </a:xfrm>
        </p:grpSpPr>
        <p:grpSp>
          <p:nvGrpSpPr>
            <p:cNvPr id="3" name="Group 3"/>
            <p:cNvGrpSpPr/>
            <p:nvPr/>
          </p:nvGrpSpPr>
          <p:grpSpPr>
            <a:xfrm>
              <a:off x="0" y="0"/>
              <a:ext cx="24384000" cy="1156236"/>
              <a:chOff x="0" y="0"/>
              <a:chExt cx="4816593" cy="228392"/>
            </a:xfrm>
          </p:grpSpPr>
          <p:sp>
            <p:nvSpPr>
              <p:cNvPr id="4" name="Freeform 4"/>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5" name="TextBox 5"/>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AutoShape 6"/>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7" name="AutoShape 7"/>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8" name="AutoShape 8"/>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9" name="Group 9"/>
            <p:cNvGrpSpPr/>
            <p:nvPr/>
          </p:nvGrpSpPr>
          <p:grpSpPr>
            <a:xfrm>
              <a:off x="21928802" y="456264"/>
              <a:ext cx="308391" cy="30839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1" name="TextBox 11"/>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2" name="Group 12"/>
            <p:cNvGrpSpPr/>
            <p:nvPr/>
          </p:nvGrpSpPr>
          <p:grpSpPr>
            <a:xfrm>
              <a:off x="22657591"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3386380"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18" name="TextBox 18"/>
            <p:cNvSpPr txBox="1"/>
            <p:nvPr/>
          </p:nvSpPr>
          <p:spPr>
            <a:xfrm>
              <a:off x="8472380" y="264140"/>
              <a:ext cx="7439246" cy="626068"/>
            </a:xfrm>
            <a:prstGeom prst="rect">
              <a:avLst/>
            </a:prstGeom>
          </p:spPr>
          <p:txBody>
            <a:bodyPr lIns="0" tIns="0" rIns="0" bIns="0" rtlCol="0" anchor="t">
              <a:spAutoFit/>
            </a:bodyPr>
            <a:lstStyle/>
            <a:p>
              <a:pPr algn="ctr">
                <a:lnSpc>
                  <a:spcPts val="2436"/>
                </a:lnSpc>
                <a:spcBef>
                  <a:spcPct val="0"/>
                </a:spcBef>
              </a:pPr>
              <a:r>
                <a:rPr lang="en-US" altLang="zh-CN" sz="2400" b="1" spc="90" dirty="0">
                  <a:solidFill>
                    <a:srgbClr val="000000"/>
                  </a:solidFill>
                  <a:ea typeface="Helios Extended"/>
                  <a:cs typeface="Helios Extended"/>
                  <a:sym typeface="Helios Extended"/>
                </a:rPr>
                <a:t>Software Introduction</a:t>
              </a:r>
              <a:endParaRPr lang="en-US" sz="2400" b="1" spc="90" dirty="0">
                <a:solidFill>
                  <a:srgbClr val="000000"/>
                </a:solidFill>
                <a:ea typeface="Helios Extended"/>
                <a:cs typeface="Helios Extended"/>
                <a:sym typeface="Helios Extended"/>
              </a:endParaRPr>
            </a:p>
          </p:txBody>
        </p:sp>
      </p:grpSp>
      <p:sp>
        <p:nvSpPr>
          <p:cNvPr id="38" name="AutoShape 38"/>
          <p:cNvSpPr/>
          <p:nvPr/>
        </p:nvSpPr>
        <p:spPr>
          <a:xfrm flipV="1">
            <a:off x="475399" y="6527800"/>
            <a:ext cx="5047507" cy="0"/>
          </a:xfrm>
          <a:prstGeom prst="line">
            <a:avLst/>
          </a:prstGeom>
          <a:ln w="19050" cap="flat">
            <a:solidFill>
              <a:srgbClr val="C1A582"/>
            </a:solidFill>
            <a:prstDash val="sysDash"/>
            <a:headEnd type="none" w="sm" len="sm"/>
            <a:tailEnd type="none" w="sm" len="sm"/>
          </a:ln>
        </p:spPr>
      </p:sp>
      <p:pic>
        <p:nvPicPr>
          <p:cNvPr id="45" name="图片 44">
            <a:extLst>
              <a:ext uri="{FF2B5EF4-FFF2-40B4-BE49-F238E27FC236}">
                <a16:creationId xmlns:a16="http://schemas.microsoft.com/office/drawing/2014/main" id="{15A33205-57D2-169B-2F60-9FB5B66E160C}"/>
              </a:ext>
            </a:extLst>
          </p:cNvPr>
          <p:cNvPicPr>
            <a:picLocks/>
          </p:cNvPicPr>
          <p:nvPr/>
        </p:nvPicPr>
        <p:blipFill>
          <a:blip r:embed="rId2"/>
          <a:srcRect b="2909"/>
          <a:stretch/>
        </p:blipFill>
        <p:spPr>
          <a:xfrm>
            <a:off x="558915" y="838200"/>
            <a:ext cx="5365529" cy="2809758"/>
          </a:xfrm>
          <a:prstGeom prst="rect">
            <a:avLst/>
          </a:prstGeom>
        </p:spPr>
      </p:pic>
      <p:pic>
        <p:nvPicPr>
          <p:cNvPr id="47" name="图片 46">
            <a:extLst>
              <a:ext uri="{FF2B5EF4-FFF2-40B4-BE49-F238E27FC236}">
                <a16:creationId xmlns:a16="http://schemas.microsoft.com/office/drawing/2014/main" id="{576F65C3-FE71-0C7E-5CA3-A0B6D1363A51}"/>
              </a:ext>
            </a:extLst>
          </p:cNvPr>
          <p:cNvPicPr>
            <a:picLocks noChangeAspect="1"/>
          </p:cNvPicPr>
          <p:nvPr/>
        </p:nvPicPr>
        <p:blipFill>
          <a:blip r:embed="rId3"/>
          <a:stretch>
            <a:fillRect/>
          </a:stretch>
        </p:blipFill>
        <p:spPr>
          <a:xfrm>
            <a:off x="6543327" y="806251"/>
            <a:ext cx="5092807" cy="2918684"/>
          </a:xfrm>
          <a:prstGeom prst="rect">
            <a:avLst/>
          </a:prstGeom>
        </p:spPr>
      </p:pic>
      <p:pic>
        <p:nvPicPr>
          <p:cNvPr id="5122" name="Picture 2" descr="ChemDraw 预测物质核磁共振谱图-ChemDraw中文网">
            <a:extLst>
              <a:ext uri="{FF2B5EF4-FFF2-40B4-BE49-F238E27FC236}">
                <a16:creationId xmlns:a16="http://schemas.microsoft.com/office/drawing/2014/main" id="{6E31D3AE-3FAE-6101-3C28-EDD167BD0042}"/>
              </a:ext>
            </a:extLst>
          </p:cNvPr>
          <p:cNvPicPr>
            <a:picLocks noChangeArrowheads="1"/>
          </p:cNvPicPr>
          <p:nvPr/>
        </p:nvPicPr>
        <p:blipFill rotWithShape="1">
          <a:blip r:embed="rId4">
            <a:extLst>
              <a:ext uri="{28A0092B-C50C-407E-A947-70E740481C1C}">
                <a14:useLocalDpi xmlns:a14="http://schemas.microsoft.com/office/drawing/2010/main" val="0"/>
              </a:ext>
            </a:extLst>
          </a:blip>
          <a:srcRect b="48964"/>
          <a:stretch/>
        </p:blipFill>
        <p:spPr bwMode="auto">
          <a:xfrm>
            <a:off x="685800" y="3819642"/>
            <a:ext cx="5143500" cy="280975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hemDraw 预测物质核磁共振谱图-ChemDraw中文网">
            <a:extLst>
              <a:ext uri="{FF2B5EF4-FFF2-40B4-BE49-F238E27FC236}">
                <a16:creationId xmlns:a16="http://schemas.microsoft.com/office/drawing/2014/main" id="{27838292-CB10-C742-7D5F-9D565EDFF19B}"/>
              </a:ext>
            </a:extLst>
          </p:cNvPr>
          <p:cNvPicPr>
            <a:picLocks noChangeArrowheads="1"/>
          </p:cNvPicPr>
          <p:nvPr/>
        </p:nvPicPr>
        <p:blipFill rotWithShape="1">
          <a:blip r:embed="rId4">
            <a:extLst>
              <a:ext uri="{28A0092B-C50C-407E-A947-70E740481C1C}">
                <a14:useLocalDpi xmlns:a14="http://schemas.microsoft.com/office/drawing/2010/main" val="0"/>
              </a:ext>
            </a:extLst>
          </a:blip>
          <a:srcRect t="50540"/>
          <a:stretch/>
        </p:blipFill>
        <p:spPr bwMode="auto">
          <a:xfrm>
            <a:off x="6492633" y="3839791"/>
            <a:ext cx="5143500" cy="2723007"/>
          </a:xfrm>
          <a:prstGeom prst="rect">
            <a:avLst/>
          </a:prstGeom>
          <a:noFill/>
          <a:extLst>
            <a:ext uri="{909E8E84-426E-40DD-AFC4-6F175D3DCCD1}">
              <a14:hiddenFill xmlns:a14="http://schemas.microsoft.com/office/drawing/2010/main">
                <a:solidFill>
                  <a:srgbClr val="FFFFFF"/>
                </a:solidFill>
              </a14:hiddenFill>
            </a:ext>
          </a:extLst>
        </p:spPr>
      </p:pic>
      <p:sp>
        <p:nvSpPr>
          <p:cNvPr id="26" name="AutoShape 23">
            <a:extLst>
              <a:ext uri="{FF2B5EF4-FFF2-40B4-BE49-F238E27FC236}">
                <a16:creationId xmlns:a16="http://schemas.microsoft.com/office/drawing/2014/main" id="{D9829BE7-5885-60D4-CDCD-7E483E007C5B}"/>
              </a:ext>
            </a:extLst>
          </p:cNvPr>
          <p:cNvSpPr/>
          <p:nvPr/>
        </p:nvSpPr>
        <p:spPr>
          <a:xfrm>
            <a:off x="351449" y="6586908"/>
            <a:ext cx="5185751" cy="0"/>
          </a:xfrm>
          <a:prstGeom prst="line">
            <a:avLst/>
          </a:prstGeom>
          <a:ln w="38100" cap="flat">
            <a:solidFill>
              <a:srgbClr val="B37B3F"/>
            </a:solidFill>
            <a:prstDash val="solid"/>
            <a:headEnd type="none" w="sm" len="sm"/>
            <a:tailEnd type="none" w="sm" len="sm"/>
          </a:ln>
        </p:spPr>
      </p:sp>
    </p:spTree>
    <p:extLst>
      <p:ext uri="{BB962C8B-B14F-4D97-AF65-F5344CB8AC3E}">
        <p14:creationId xmlns:p14="http://schemas.microsoft.com/office/powerpoint/2010/main" val="2891471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0"/>
            <a:ext cx="12192000" cy="578118"/>
            <a:chOff x="0" y="0"/>
            <a:chExt cx="24384000" cy="1156236"/>
          </a:xfrm>
        </p:grpSpPr>
        <p:grpSp>
          <p:nvGrpSpPr>
            <p:cNvPr id="6" name="Group 6"/>
            <p:cNvGrpSpPr/>
            <p:nvPr/>
          </p:nvGrpSpPr>
          <p:grpSpPr>
            <a:xfrm>
              <a:off x="0" y="0"/>
              <a:ext cx="24384000" cy="1156236"/>
              <a:chOff x="0" y="0"/>
              <a:chExt cx="4816593" cy="228392"/>
            </a:xfrm>
          </p:grpSpPr>
          <p:sp>
            <p:nvSpPr>
              <p:cNvPr id="7" name="Freeform 7"/>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8" name="TextBox 8"/>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AutoShape 9"/>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10" name="AutoShape 10"/>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11" name="AutoShape 11"/>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12" name="Group 12"/>
            <p:cNvGrpSpPr/>
            <p:nvPr/>
          </p:nvGrpSpPr>
          <p:grpSpPr>
            <a:xfrm>
              <a:off x="21928802"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2657591"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8" name="Group 18"/>
            <p:cNvGrpSpPr/>
            <p:nvPr/>
          </p:nvGrpSpPr>
          <p:grpSpPr>
            <a:xfrm>
              <a:off x="23386380" y="456264"/>
              <a:ext cx="308391" cy="30839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21" name="TextBox 21"/>
            <p:cNvSpPr txBox="1"/>
            <p:nvPr/>
          </p:nvSpPr>
          <p:spPr>
            <a:xfrm>
              <a:off x="8472380" y="264140"/>
              <a:ext cx="7439246" cy="615554"/>
            </a:xfrm>
            <a:prstGeom prst="rect">
              <a:avLst/>
            </a:prstGeom>
          </p:spPr>
          <p:txBody>
            <a:bodyPr lIns="0" tIns="0" rIns="0" bIns="0" rtlCol="0" anchor="t">
              <a:spAutoFit/>
            </a:bodyPr>
            <a:lstStyle/>
            <a:p>
              <a:pPr algn="ctr">
                <a:lnSpc>
                  <a:spcPts val="2436"/>
                </a:lnSpc>
                <a:spcBef>
                  <a:spcPct val="0"/>
                </a:spcBef>
              </a:pPr>
              <a:r>
                <a:rPr lang="zh-CN" altLang="en-US" sz="2400" spc="90" dirty="0">
                  <a:solidFill>
                    <a:srgbClr val="000000"/>
                  </a:solidFill>
                  <a:latin typeface="Helios Extended"/>
                  <a:ea typeface="Helios Extended"/>
                  <a:cs typeface="Helios Extended"/>
                  <a:sym typeface="Helios Extended"/>
                </a:rPr>
                <a:t>一些心得</a:t>
              </a:r>
              <a:endParaRPr lang="en-US" sz="2400" spc="90" dirty="0">
                <a:solidFill>
                  <a:srgbClr val="000000"/>
                </a:solidFill>
                <a:latin typeface="Helios Extended"/>
                <a:ea typeface="Helios Extended"/>
                <a:cs typeface="Helios Extended"/>
                <a:sym typeface="Helios Extended"/>
              </a:endParaRPr>
            </a:p>
          </p:txBody>
        </p:sp>
      </p:grpSp>
      <p:sp>
        <p:nvSpPr>
          <p:cNvPr id="2" name="文本框 1">
            <a:extLst>
              <a:ext uri="{FF2B5EF4-FFF2-40B4-BE49-F238E27FC236}">
                <a16:creationId xmlns:a16="http://schemas.microsoft.com/office/drawing/2014/main" id="{3BDCA6F1-3635-35D7-F241-1218A19B1516}"/>
              </a:ext>
            </a:extLst>
          </p:cNvPr>
          <p:cNvSpPr txBox="1"/>
          <p:nvPr/>
        </p:nvSpPr>
        <p:spPr>
          <a:xfrm>
            <a:off x="672954" y="381000"/>
            <a:ext cx="8928246" cy="502766"/>
          </a:xfrm>
          <a:prstGeom prst="rect">
            <a:avLst/>
          </a:prstGeom>
          <a:noFill/>
        </p:spPr>
        <p:txBody>
          <a:bodyPr wrap="square" rtlCol="0">
            <a:spAutoFit/>
          </a:bodyPr>
          <a:lstStyle/>
          <a:p>
            <a:r>
              <a:rPr lang="en-US" altLang="zh-CN" sz="2667" b="1" dirty="0"/>
              <a:t>1.</a:t>
            </a:r>
            <a:r>
              <a:rPr lang="zh-CN" altLang="en-US" sz="2667" b="1" dirty="0"/>
              <a:t>打破信息差，善用网络资源</a:t>
            </a:r>
            <a:endParaRPr lang="en-US" altLang="zh-CN" sz="2667" b="1" dirty="0"/>
          </a:p>
        </p:txBody>
      </p:sp>
      <p:pic>
        <p:nvPicPr>
          <p:cNvPr id="22" name="图片 21">
            <a:extLst>
              <a:ext uri="{FF2B5EF4-FFF2-40B4-BE49-F238E27FC236}">
                <a16:creationId xmlns:a16="http://schemas.microsoft.com/office/drawing/2014/main" id="{658631A0-2FDD-0FD2-98DB-F3DA7BDF7852}"/>
              </a:ext>
            </a:extLst>
          </p:cNvPr>
          <p:cNvPicPr>
            <a:picLocks/>
          </p:cNvPicPr>
          <p:nvPr/>
        </p:nvPicPr>
        <p:blipFill>
          <a:blip r:embed="rId2"/>
          <a:srcRect b="25374"/>
          <a:stretch/>
        </p:blipFill>
        <p:spPr>
          <a:xfrm>
            <a:off x="2573729" y="987280"/>
            <a:ext cx="7225026" cy="2492521"/>
          </a:xfrm>
          <a:prstGeom prst="rect">
            <a:avLst/>
          </a:prstGeom>
        </p:spPr>
      </p:pic>
      <p:pic>
        <p:nvPicPr>
          <p:cNvPr id="31" name="图片 30">
            <a:extLst>
              <a:ext uri="{FF2B5EF4-FFF2-40B4-BE49-F238E27FC236}">
                <a16:creationId xmlns:a16="http://schemas.microsoft.com/office/drawing/2014/main" id="{96021274-D292-4F03-DCBD-D80B28A0124A}"/>
              </a:ext>
            </a:extLst>
          </p:cNvPr>
          <p:cNvPicPr>
            <a:picLocks/>
          </p:cNvPicPr>
          <p:nvPr/>
        </p:nvPicPr>
        <p:blipFill>
          <a:blip r:embed="rId3"/>
          <a:srcRect b="16181"/>
          <a:stretch/>
        </p:blipFill>
        <p:spPr>
          <a:xfrm>
            <a:off x="2573729" y="3661880"/>
            <a:ext cx="7126664" cy="2916721"/>
          </a:xfrm>
          <a:prstGeom prst="rect">
            <a:avLst/>
          </a:prstGeom>
        </p:spPr>
      </p:pic>
      <p:sp>
        <p:nvSpPr>
          <p:cNvPr id="33" name="矩形 32">
            <a:extLst>
              <a:ext uri="{FF2B5EF4-FFF2-40B4-BE49-F238E27FC236}">
                <a16:creationId xmlns:a16="http://schemas.microsoft.com/office/drawing/2014/main" id="{F19C4E0A-AA58-7B3A-EB6D-34D04CE0D67B}"/>
              </a:ext>
            </a:extLst>
          </p:cNvPr>
          <p:cNvSpPr/>
          <p:nvPr/>
        </p:nvSpPr>
        <p:spPr>
          <a:xfrm>
            <a:off x="5244250" y="2413000"/>
            <a:ext cx="863600" cy="9144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200"/>
          </a:p>
        </p:txBody>
      </p:sp>
      <p:sp>
        <p:nvSpPr>
          <p:cNvPr id="3" name="AutoShape 23">
            <a:extLst>
              <a:ext uri="{FF2B5EF4-FFF2-40B4-BE49-F238E27FC236}">
                <a16:creationId xmlns:a16="http://schemas.microsoft.com/office/drawing/2014/main" id="{99FD4E57-576B-A2D2-5BE5-4F7254E7C215}"/>
              </a:ext>
            </a:extLst>
          </p:cNvPr>
          <p:cNvSpPr/>
          <p:nvPr/>
        </p:nvSpPr>
        <p:spPr>
          <a:xfrm>
            <a:off x="351449" y="6586908"/>
            <a:ext cx="5185751" cy="0"/>
          </a:xfrm>
          <a:prstGeom prst="line">
            <a:avLst/>
          </a:prstGeom>
          <a:ln w="38100" cap="flat">
            <a:solidFill>
              <a:srgbClr val="B37B3F"/>
            </a:solidFill>
            <a:prstDash val="solid"/>
            <a:headEnd type="none" w="sm" len="sm"/>
            <a:tailEnd type="none" w="sm" len="sm"/>
          </a:ln>
        </p:spPr>
      </p:sp>
    </p:spTree>
    <p:extLst>
      <p:ext uri="{BB962C8B-B14F-4D97-AF65-F5344CB8AC3E}">
        <p14:creationId xmlns:p14="http://schemas.microsoft.com/office/powerpoint/2010/main" val="264924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0E59F36-AFE0-AFEC-13F1-29F9ED6AAEDD}"/>
              </a:ext>
            </a:extLst>
          </p:cNvPr>
          <p:cNvPicPr>
            <a:picLocks noChangeAspect="1"/>
          </p:cNvPicPr>
          <p:nvPr/>
        </p:nvPicPr>
        <p:blipFill>
          <a:blip r:embed="rId2">
            <a:extLst>
              <a:ext uri="{28A0092B-C50C-407E-A947-70E740481C1C}">
                <a14:useLocalDpi xmlns:a14="http://schemas.microsoft.com/office/drawing/2010/main" val="0"/>
              </a:ext>
            </a:extLst>
          </a:blip>
          <a:srcRect l="3529" r="2476"/>
          <a:stretch>
            <a:fillRect/>
          </a:stretch>
        </p:blipFill>
        <p:spPr>
          <a:xfrm>
            <a:off x="1276709" y="0"/>
            <a:ext cx="10915291" cy="6811326"/>
          </a:xfrm>
          <a:prstGeom prst="rect">
            <a:avLst/>
          </a:prstGeom>
        </p:spPr>
      </p:pic>
      <p:sp>
        <p:nvSpPr>
          <p:cNvPr id="4" name="文本框 3">
            <a:extLst>
              <a:ext uri="{FF2B5EF4-FFF2-40B4-BE49-F238E27FC236}">
                <a16:creationId xmlns:a16="http://schemas.microsoft.com/office/drawing/2014/main" id="{051A7354-B1C6-8F41-CAE8-AEE36D4D65A0}"/>
              </a:ext>
            </a:extLst>
          </p:cNvPr>
          <p:cNvSpPr txBox="1"/>
          <p:nvPr/>
        </p:nvSpPr>
        <p:spPr>
          <a:xfrm>
            <a:off x="0" y="0"/>
            <a:ext cx="3157268" cy="523220"/>
          </a:xfrm>
          <a:prstGeom prst="rect">
            <a:avLst/>
          </a:prstGeom>
          <a:noFill/>
        </p:spPr>
        <p:txBody>
          <a:bodyPr wrap="square" rtlCol="0">
            <a:spAutoFit/>
          </a:bodyPr>
          <a:lstStyle/>
          <a:p>
            <a:r>
              <a:rPr lang="en-US" altLang="zh-CN" sz="2800" dirty="0"/>
              <a:t>1. </a:t>
            </a:r>
            <a:r>
              <a:rPr lang="zh-CN" altLang="en-US" sz="2800" dirty="0"/>
              <a:t>四六级</a:t>
            </a:r>
          </a:p>
        </p:txBody>
      </p:sp>
    </p:spTree>
    <p:extLst>
      <p:ext uri="{BB962C8B-B14F-4D97-AF65-F5344CB8AC3E}">
        <p14:creationId xmlns:p14="http://schemas.microsoft.com/office/powerpoint/2010/main" val="239239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0"/>
            <a:ext cx="12192000" cy="578118"/>
            <a:chOff x="0" y="0"/>
            <a:chExt cx="24384000" cy="1156236"/>
          </a:xfrm>
        </p:grpSpPr>
        <p:grpSp>
          <p:nvGrpSpPr>
            <p:cNvPr id="6" name="Group 6"/>
            <p:cNvGrpSpPr/>
            <p:nvPr/>
          </p:nvGrpSpPr>
          <p:grpSpPr>
            <a:xfrm>
              <a:off x="0" y="0"/>
              <a:ext cx="24384000" cy="1156236"/>
              <a:chOff x="0" y="0"/>
              <a:chExt cx="4816593" cy="228392"/>
            </a:xfrm>
          </p:grpSpPr>
          <p:sp>
            <p:nvSpPr>
              <p:cNvPr id="7" name="Freeform 7"/>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8" name="TextBox 8"/>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AutoShape 9"/>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10" name="AutoShape 10"/>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11" name="AutoShape 11"/>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12" name="Group 12"/>
            <p:cNvGrpSpPr/>
            <p:nvPr/>
          </p:nvGrpSpPr>
          <p:grpSpPr>
            <a:xfrm>
              <a:off x="21928802"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2657591"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8" name="Group 18"/>
            <p:cNvGrpSpPr/>
            <p:nvPr/>
          </p:nvGrpSpPr>
          <p:grpSpPr>
            <a:xfrm>
              <a:off x="23386380" y="456264"/>
              <a:ext cx="308391" cy="30839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21" name="TextBox 21"/>
            <p:cNvSpPr txBox="1"/>
            <p:nvPr/>
          </p:nvSpPr>
          <p:spPr>
            <a:xfrm>
              <a:off x="8472380" y="264140"/>
              <a:ext cx="7439246" cy="615554"/>
            </a:xfrm>
            <a:prstGeom prst="rect">
              <a:avLst/>
            </a:prstGeom>
          </p:spPr>
          <p:txBody>
            <a:bodyPr lIns="0" tIns="0" rIns="0" bIns="0" rtlCol="0" anchor="t">
              <a:spAutoFit/>
            </a:bodyPr>
            <a:lstStyle/>
            <a:p>
              <a:pPr algn="ctr">
                <a:lnSpc>
                  <a:spcPts val="2436"/>
                </a:lnSpc>
                <a:spcBef>
                  <a:spcPct val="0"/>
                </a:spcBef>
              </a:pPr>
              <a:r>
                <a:rPr lang="zh-CN" altLang="en-US" sz="2400" spc="90" dirty="0">
                  <a:solidFill>
                    <a:srgbClr val="000000"/>
                  </a:solidFill>
                  <a:latin typeface="Helios Extended"/>
                  <a:ea typeface="Helios Extended"/>
                  <a:cs typeface="Helios Extended"/>
                  <a:sym typeface="Helios Extended"/>
                </a:rPr>
                <a:t>一些心得</a:t>
              </a:r>
              <a:endParaRPr lang="en-US" sz="2400" spc="90" dirty="0">
                <a:solidFill>
                  <a:srgbClr val="000000"/>
                </a:solidFill>
                <a:latin typeface="Helios Extended"/>
                <a:ea typeface="Helios Extended"/>
                <a:cs typeface="Helios Extended"/>
                <a:sym typeface="Helios Extended"/>
              </a:endParaRPr>
            </a:p>
          </p:txBody>
        </p:sp>
      </p:grpSp>
      <p:sp>
        <p:nvSpPr>
          <p:cNvPr id="2" name="文本框 1">
            <a:extLst>
              <a:ext uri="{FF2B5EF4-FFF2-40B4-BE49-F238E27FC236}">
                <a16:creationId xmlns:a16="http://schemas.microsoft.com/office/drawing/2014/main" id="{3BDCA6F1-3635-35D7-F241-1218A19B1516}"/>
              </a:ext>
            </a:extLst>
          </p:cNvPr>
          <p:cNvSpPr txBox="1"/>
          <p:nvPr/>
        </p:nvSpPr>
        <p:spPr>
          <a:xfrm>
            <a:off x="672954" y="549950"/>
            <a:ext cx="8928246" cy="461665"/>
          </a:xfrm>
          <a:prstGeom prst="rect">
            <a:avLst/>
          </a:prstGeom>
          <a:noFill/>
        </p:spPr>
        <p:txBody>
          <a:bodyPr wrap="square" rtlCol="0">
            <a:spAutoFit/>
          </a:bodyPr>
          <a:lstStyle/>
          <a:p>
            <a:r>
              <a:rPr lang="en-US" altLang="zh-CN" sz="2400" b="1" dirty="0"/>
              <a:t>2.</a:t>
            </a:r>
            <a:r>
              <a:rPr lang="zh-CN" altLang="en-US" sz="2400" b="1" dirty="0"/>
              <a:t>善于调整心态</a:t>
            </a:r>
            <a:endParaRPr lang="en-US" altLang="zh-CN" sz="2400" b="1" dirty="0"/>
          </a:p>
        </p:txBody>
      </p:sp>
      <p:sp>
        <p:nvSpPr>
          <p:cNvPr id="3" name="文本框 2">
            <a:extLst>
              <a:ext uri="{FF2B5EF4-FFF2-40B4-BE49-F238E27FC236}">
                <a16:creationId xmlns:a16="http://schemas.microsoft.com/office/drawing/2014/main" id="{A83C6143-7781-1AD6-9505-6088A2847BB0}"/>
              </a:ext>
            </a:extLst>
          </p:cNvPr>
          <p:cNvSpPr txBox="1"/>
          <p:nvPr/>
        </p:nvSpPr>
        <p:spPr>
          <a:xfrm>
            <a:off x="656021" y="987465"/>
            <a:ext cx="6107287" cy="461665"/>
          </a:xfrm>
          <a:prstGeom prst="rect">
            <a:avLst/>
          </a:prstGeom>
          <a:noFill/>
        </p:spPr>
        <p:txBody>
          <a:bodyPr wrap="square" rtlCol="0">
            <a:spAutoFit/>
          </a:bodyPr>
          <a:lstStyle/>
          <a:p>
            <a:r>
              <a:rPr lang="zh-CN" altLang="en-US" sz="2400" b="1" dirty="0"/>
              <a:t>从科研训练中想获得什么？</a:t>
            </a:r>
            <a:endParaRPr lang="en-US" altLang="zh-CN" sz="2400" b="1" dirty="0"/>
          </a:p>
        </p:txBody>
      </p:sp>
      <p:sp>
        <p:nvSpPr>
          <p:cNvPr id="23" name="文本框 22">
            <a:extLst>
              <a:ext uri="{FF2B5EF4-FFF2-40B4-BE49-F238E27FC236}">
                <a16:creationId xmlns:a16="http://schemas.microsoft.com/office/drawing/2014/main" id="{D61144BD-5F26-5E8A-C0FC-D2C28AE1A743}"/>
              </a:ext>
            </a:extLst>
          </p:cNvPr>
          <p:cNvSpPr txBox="1"/>
          <p:nvPr/>
        </p:nvSpPr>
        <p:spPr>
          <a:xfrm>
            <a:off x="4267201" y="2236113"/>
            <a:ext cx="7889667" cy="461665"/>
          </a:xfrm>
          <a:prstGeom prst="rect">
            <a:avLst/>
          </a:prstGeom>
          <a:noFill/>
        </p:spPr>
        <p:txBody>
          <a:bodyPr wrap="square">
            <a:spAutoFit/>
          </a:bodyPr>
          <a:lstStyle/>
          <a:p>
            <a:r>
              <a:rPr lang="zh-CN" altLang="en-US" sz="2400" b="1" dirty="0">
                <a:solidFill>
                  <a:srgbClr val="00B0F0"/>
                </a:solidFill>
              </a:rPr>
              <a:t>参加竞赛就是为了获奖，但是没有获奖，陷入自我怀疑</a:t>
            </a:r>
            <a:r>
              <a:rPr lang="en-US" altLang="zh-CN" sz="2400" b="1" dirty="0">
                <a:solidFill>
                  <a:srgbClr val="00B0F0"/>
                </a:solidFill>
              </a:rPr>
              <a:t>···</a:t>
            </a:r>
            <a:endParaRPr lang="zh-CN" altLang="en-US" sz="2400" b="1" dirty="0">
              <a:solidFill>
                <a:srgbClr val="00B0F0"/>
              </a:solidFill>
            </a:endParaRPr>
          </a:p>
        </p:txBody>
      </p:sp>
      <p:sp>
        <p:nvSpPr>
          <p:cNvPr id="27" name="文本框 22">
            <a:extLst>
              <a:ext uri="{FF2B5EF4-FFF2-40B4-BE49-F238E27FC236}">
                <a16:creationId xmlns:a16="http://schemas.microsoft.com/office/drawing/2014/main" id="{D61144BD-5F26-5E8A-C0FC-D2C28AE1A743}"/>
              </a:ext>
            </a:extLst>
          </p:cNvPr>
          <p:cNvSpPr txBox="1"/>
          <p:nvPr/>
        </p:nvSpPr>
        <p:spPr>
          <a:xfrm>
            <a:off x="4267200" y="2768600"/>
            <a:ext cx="6107288"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rgbClr val="FF0000"/>
                </a:solidFill>
              </a:rPr>
              <a:t>成长是一个静待花开的过程</a:t>
            </a:r>
            <a:r>
              <a:rPr lang="en-US" altLang="zh-CN" sz="2400" dirty="0">
                <a:solidFill>
                  <a:srgbClr val="FF0000"/>
                </a:solidFill>
              </a:rPr>
              <a:t>~</a:t>
            </a:r>
            <a:endParaRPr lang="zh-CN" altLang="en-US" sz="2400" dirty="0">
              <a:solidFill>
                <a:srgbClr val="FF0000"/>
              </a:solidFill>
            </a:endParaRPr>
          </a:p>
        </p:txBody>
      </p:sp>
      <p:sp>
        <p:nvSpPr>
          <p:cNvPr id="32" name="文本框 31">
            <a:extLst>
              <a:ext uri="{FF2B5EF4-FFF2-40B4-BE49-F238E27FC236}">
                <a16:creationId xmlns:a16="http://schemas.microsoft.com/office/drawing/2014/main" id="{DB170FC0-3AB7-0C97-DE59-FDFF80D7442E}"/>
              </a:ext>
            </a:extLst>
          </p:cNvPr>
          <p:cNvSpPr txBox="1"/>
          <p:nvPr/>
        </p:nvSpPr>
        <p:spPr>
          <a:xfrm>
            <a:off x="723754" y="3496350"/>
            <a:ext cx="8928246" cy="461665"/>
          </a:xfrm>
          <a:prstGeom prst="rect">
            <a:avLst/>
          </a:prstGeom>
          <a:noFill/>
        </p:spPr>
        <p:txBody>
          <a:bodyPr wrap="square" rtlCol="0">
            <a:spAutoFit/>
          </a:bodyPr>
          <a:lstStyle/>
          <a:p>
            <a:r>
              <a:rPr lang="en-US" altLang="zh-CN" sz="2400" b="1" dirty="0"/>
              <a:t>3.</a:t>
            </a:r>
            <a:r>
              <a:rPr lang="zh-CN" altLang="en-US" sz="2400" b="1" dirty="0"/>
              <a:t>享受大学生活 </a:t>
            </a:r>
            <a:r>
              <a:rPr lang="en-US" altLang="zh-CN" sz="2400" b="1" dirty="0"/>
              <a:t>(</a:t>
            </a:r>
            <a:r>
              <a:rPr lang="zh-CN" altLang="en-US" sz="2400" b="1" dirty="0"/>
              <a:t>享受≠摆烂    不摆烂≠一味地内卷</a:t>
            </a:r>
            <a:r>
              <a:rPr lang="en-US" altLang="zh-CN" sz="2400" b="1" dirty="0"/>
              <a:t>)</a:t>
            </a:r>
          </a:p>
        </p:txBody>
      </p:sp>
      <p:sp>
        <p:nvSpPr>
          <p:cNvPr id="34" name="文本框 33">
            <a:extLst>
              <a:ext uri="{FF2B5EF4-FFF2-40B4-BE49-F238E27FC236}">
                <a16:creationId xmlns:a16="http://schemas.microsoft.com/office/drawing/2014/main" id="{51411FDA-1159-5FEF-CDF3-9B4F08FD57A4}"/>
              </a:ext>
            </a:extLst>
          </p:cNvPr>
          <p:cNvSpPr txBox="1"/>
          <p:nvPr/>
        </p:nvSpPr>
        <p:spPr>
          <a:xfrm>
            <a:off x="723754" y="4376725"/>
            <a:ext cx="10147446" cy="1200329"/>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zh-CN" altLang="en-US" sz="2400" b="1" dirty="0"/>
              <a:t>还是希望同学们在大学中能学到新的知识，</a:t>
            </a:r>
            <a:r>
              <a:rPr lang="en-US" altLang="zh-CN" sz="2400" b="1" dirty="0"/>
              <a:t>get</a:t>
            </a:r>
            <a:r>
              <a:rPr lang="zh-CN" altLang="en-US" sz="2400" b="1" dirty="0"/>
              <a:t>到新技能，结识到新朋友</a:t>
            </a:r>
            <a:endParaRPr lang="en-US" altLang="zh-CN" sz="2400" b="1" dirty="0"/>
          </a:p>
          <a:p>
            <a:endParaRPr lang="en-US" altLang="zh-CN" sz="2400" b="1" dirty="0"/>
          </a:p>
          <a:p>
            <a:r>
              <a:rPr lang="zh-CN" altLang="en-US" sz="2400" b="1" dirty="0"/>
              <a:t>在离开校园之后回忆起这些时光是</a:t>
            </a:r>
            <a:r>
              <a:rPr lang="zh-CN" altLang="en-US" sz="2400" b="1" dirty="0">
                <a:solidFill>
                  <a:srgbClr val="FFFF00"/>
                </a:solidFill>
                <a:effectLst>
                  <a:outerShdw blurRad="38100" dist="38100" dir="2700000" algn="tl">
                    <a:srgbClr val="000000">
                      <a:alpha val="43137"/>
                    </a:srgbClr>
                  </a:outerShdw>
                </a:effectLst>
              </a:rPr>
              <a:t>充实、绚烂、多彩</a:t>
            </a:r>
            <a:r>
              <a:rPr lang="zh-CN" altLang="en-US" sz="2400" b="1" dirty="0"/>
              <a:t>的</a:t>
            </a:r>
          </a:p>
        </p:txBody>
      </p:sp>
      <p:sp>
        <p:nvSpPr>
          <p:cNvPr id="4" name="AutoShape 23">
            <a:extLst>
              <a:ext uri="{FF2B5EF4-FFF2-40B4-BE49-F238E27FC236}">
                <a16:creationId xmlns:a16="http://schemas.microsoft.com/office/drawing/2014/main" id="{863A52CD-D5FF-DDEB-7E05-58A54C761E1D}"/>
              </a:ext>
            </a:extLst>
          </p:cNvPr>
          <p:cNvSpPr/>
          <p:nvPr/>
        </p:nvSpPr>
        <p:spPr>
          <a:xfrm>
            <a:off x="351449" y="6586908"/>
            <a:ext cx="5185751" cy="0"/>
          </a:xfrm>
          <a:prstGeom prst="line">
            <a:avLst/>
          </a:prstGeom>
          <a:ln w="38100" cap="flat">
            <a:solidFill>
              <a:srgbClr val="B37B3F"/>
            </a:solidFill>
            <a:prstDash val="solid"/>
            <a:headEnd type="none" w="sm" len="sm"/>
            <a:tailEnd type="none" w="sm" len="sm"/>
          </a:ln>
        </p:spPr>
      </p:sp>
      <p:sp>
        <p:nvSpPr>
          <p:cNvPr id="22" name="文本框 21">
            <a:extLst>
              <a:ext uri="{FF2B5EF4-FFF2-40B4-BE49-F238E27FC236}">
                <a16:creationId xmlns:a16="http://schemas.microsoft.com/office/drawing/2014/main" id="{79EADDB5-B600-B9B2-9E0B-FCFD09198C19}"/>
              </a:ext>
            </a:extLst>
          </p:cNvPr>
          <p:cNvSpPr txBox="1"/>
          <p:nvPr/>
        </p:nvSpPr>
        <p:spPr>
          <a:xfrm>
            <a:off x="660401" y="1397000"/>
            <a:ext cx="6107287" cy="461665"/>
          </a:xfrm>
          <a:prstGeom prst="rect">
            <a:avLst/>
          </a:prstGeom>
          <a:noFill/>
        </p:spPr>
        <p:txBody>
          <a:bodyPr wrap="square" rtlCol="0">
            <a:spAutoFit/>
          </a:bodyPr>
          <a:lstStyle/>
          <a:p>
            <a:r>
              <a:rPr lang="zh-CN" altLang="en-US" sz="2400" b="1" dirty="0"/>
              <a:t>加学分，项目，竞赛获奖，文章，技能</a:t>
            </a:r>
            <a:endParaRPr lang="en-US" altLang="zh-CN" sz="2400" b="1" dirty="0"/>
          </a:p>
        </p:txBody>
      </p:sp>
      <p:sp>
        <p:nvSpPr>
          <p:cNvPr id="24" name="文本框 2">
            <a:extLst>
              <a:ext uri="{FF2B5EF4-FFF2-40B4-BE49-F238E27FC236}">
                <a16:creationId xmlns:a16="http://schemas.microsoft.com/office/drawing/2014/main" id="{A83C6143-7781-1AD6-9505-6088A2847BB0}"/>
              </a:ext>
            </a:extLst>
          </p:cNvPr>
          <p:cNvSpPr txBox="1"/>
          <p:nvPr/>
        </p:nvSpPr>
        <p:spPr>
          <a:xfrm>
            <a:off x="639088" y="1805226"/>
            <a:ext cx="610728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t>从参加的各种活动中你想获得什么？</a:t>
            </a:r>
            <a:endParaRPr lang="en-US" altLang="zh-CN" sz="2400" b="1" dirty="0"/>
          </a:p>
        </p:txBody>
      </p:sp>
    </p:spTree>
    <p:extLst>
      <p:ext uri="{BB962C8B-B14F-4D97-AF65-F5344CB8AC3E}">
        <p14:creationId xmlns:p14="http://schemas.microsoft.com/office/powerpoint/2010/main" val="377393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ircle(in)">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ircle(in)">
                                      <p:cBhvr>
                                        <p:cTn id="32" dur="2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circle(in)">
                                      <p:cBhvr>
                                        <p:cTn id="37" dur="20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3" grpId="0"/>
      <p:bldP spid="27" grpId="0"/>
      <p:bldP spid="32" grpId="0"/>
      <p:bldP spid="34" grpId="0" animBg="1"/>
      <p:bldP spid="22"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0" y="0"/>
            <a:ext cx="12192000" cy="578118"/>
            <a:chOff x="0" y="0"/>
            <a:chExt cx="24384000" cy="1156236"/>
          </a:xfrm>
        </p:grpSpPr>
        <p:grpSp>
          <p:nvGrpSpPr>
            <p:cNvPr id="6" name="Group 6"/>
            <p:cNvGrpSpPr/>
            <p:nvPr/>
          </p:nvGrpSpPr>
          <p:grpSpPr>
            <a:xfrm>
              <a:off x="0" y="0"/>
              <a:ext cx="24384000" cy="1156236"/>
              <a:chOff x="0" y="0"/>
              <a:chExt cx="4816593" cy="228392"/>
            </a:xfrm>
          </p:grpSpPr>
          <p:sp>
            <p:nvSpPr>
              <p:cNvPr id="7" name="Freeform 7"/>
              <p:cNvSpPr/>
              <p:nvPr/>
            </p:nvSpPr>
            <p:spPr>
              <a:xfrm>
                <a:off x="0" y="0"/>
                <a:ext cx="4816592" cy="228392"/>
              </a:xfrm>
              <a:custGeom>
                <a:avLst/>
                <a:gdLst/>
                <a:ahLst/>
                <a:cxnLst/>
                <a:rect l="l" t="t" r="r" b="b"/>
                <a:pathLst>
                  <a:path w="4816592" h="228392">
                    <a:moveTo>
                      <a:pt x="0" y="0"/>
                    </a:moveTo>
                    <a:lnTo>
                      <a:pt x="4816592" y="0"/>
                    </a:lnTo>
                    <a:lnTo>
                      <a:pt x="4816592" y="228392"/>
                    </a:lnTo>
                    <a:lnTo>
                      <a:pt x="0" y="228392"/>
                    </a:lnTo>
                    <a:close/>
                  </a:path>
                </a:pathLst>
              </a:custGeom>
              <a:solidFill>
                <a:srgbClr val="FFFFFF"/>
              </a:solidFill>
            </p:spPr>
          </p:sp>
          <p:sp>
            <p:nvSpPr>
              <p:cNvPr id="8" name="TextBox 8"/>
              <p:cNvSpPr txBox="1"/>
              <p:nvPr/>
            </p:nvSpPr>
            <p:spPr>
              <a:xfrm>
                <a:off x="0" y="-38100"/>
                <a:ext cx="4816593" cy="266492"/>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AutoShape 9"/>
            <p:cNvSpPr/>
            <p:nvPr/>
          </p:nvSpPr>
          <p:spPr>
            <a:xfrm>
              <a:off x="457200" y="392199"/>
              <a:ext cx="493597" cy="0"/>
            </a:xfrm>
            <a:prstGeom prst="line">
              <a:avLst/>
            </a:prstGeom>
            <a:ln w="50800" cap="flat">
              <a:solidFill>
                <a:srgbClr val="000000"/>
              </a:solidFill>
              <a:prstDash val="solid"/>
              <a:headEnd type="none" w="sm" len="sm"/>
              <a:tailEnd type="none" w="sm" len="sm"/>
            </a:ln>
          </p:spPr>
        </p:sp>
        <p:sp>
          <p:nvSpPr>
            <p:cNvPr id="10" name="AutoShape 10"/>
            <p:cNvSpPr/>
            <p:nvPr/>
          </p:nvSpPr>
          <p:spPr>
            <a:xfrm>
              <a:off x="457200" y="583698"/>
              <a:ext cx="493597" cy="0"/>
            </a:xfrm>
            <a:prstGeom prst="line">
              <a:avLst/>
            </a:prstGeom>
            <a:ln w="50800" cap="flat">
              <a:solidFill>
                <a:srgbClr val="000000"/>
              </a:solidFill>
              <a:prstDash val="solid"/>
              <a:headEnd type="none" w="sm" len="sm"/>
              <a:tailEnd type="none" w="sm" len="sm"/>
            </a:ln>
          </p:spPr>
        </p:sp>
        <p:sp>
          <p:nvSpPr>
            <p:cNvPr id="11" name="AutoShape 11"/>
            <p:cNvSpPr/>
            <p:nvPr/>
          </p:nvSpPr>
          <p:spPr>
            <a:xfrm>
              <a:off x="457200" y="775198"/>
              <a:ext cx="493597" cy="0"/>
            </a:xfrm>
            <a:prstGeom prst="line">
              <a:avLst/>
            </a:prstGeom>
            <a:ln w="50800" cap="flat">
              <a:solidFill>
                <a:srgbClr val="000000"/>
              </a:solidFill>
              <a:prstDash val="solid"/>
              <a:headEnd type="none" w="sm" len="sm"/>
              <a:tailEnd type="none" w="sm" len="sm"/>
            </a:ln>
          </p:spPr>
        </p:sp>
        <p:grpSp>
          <p:nvGrpSpPr>
            <p:cNvPr id="12" name="Group 12"/>
            <p:cNvGrpSpPr/>
            <p:nvPr/>
          </p:nvGrpSpPr>
          <p:grpSpPr>
            <a:xfrm>
              <a:off x="21928802" y="456264"/>
              <a:ext cx="308391" cy="30839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3131"/>
              </a:solidFill>
            </p:spPr>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5" name="Group 15"/>
            <p:cNvGrpSpPr/>
            <p:nvPr/>
          </p:nvGrpSpPr>
          <p:grpSpPr>
            <a:xfrm>
              <a:off x="22657591" y="456264"/>
              <a:ext cx="308391" cy="3083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grpSp>
          <p:nvGrpSpPr>
            <p:cNvPr id="18" name="Group 18"/>
            <p:cNvGrpSpPr/>
            <p:nvPr/>
          </p:nvGrpSpPr>
          <p:grpSpPr>
            <a:xfrm>
              <a:off x="23386380" y="456264"/>
              <a:ext cx="308391" cy="30839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969"/>
                  </a:lnSpc>
                </a:pPr>
                <a:endParaRPr sz="1200"/>
              </a:p>
            </p:txBody>
          </p:sp>
        </p:grpSp>
        <p:sp>
          <p:nvSpPr>
            <p:cNvPr id="21" name="TextBox 21"/>
            <p:cNvSpPr txBox="1"/>
            <p:nvPr/>
          </p:nvSpPr>
          <p:spPr>
            <a:xfrm>
              <a:off x="8472380" y="264140"/>
              <a:ext cx="7439246" cy="615554"/>
            </a:xfrm>
            <a:prstGeom prst="rect">
              <a:avLst/>
            </a:prstGeom>
          </p:spPr>
          <p:txBody>
            <a:bodyPr lIns="0" tIns="0" rIns="0" bIns="0" rtlCol="0" anchor="t">
              <a:spAutoFit/>
            </a:bodyPr>
            <a:lstStyle/>
            <a:p>
              <a:pPr algn="ctr">
                <a:lnSpc>
                  <a:spcPts val="2436"/>
                </a:lnSpc>
                <a:spcBef>
                  <a:spcPct val="0"/>
                </a:spcBef>
              </a:pPr>
              <a:r>
                <a:rPr lang="zh-CN" altLang="en-US" sz="2400" spc="90" dirty="0">
                  <a:solidFill>
                    <a:srgbClr val="000000"/>
                  </a:solidFill>
                  <a:latin typeface="Helios Extended"/>
                  <a:ea typeface="Helios Extended"/>
                  <a:cs typeface="Helios Extended"/>
                  <a:sym typeface="Helios Extended"/>
                </a:rPr>
                <a:t>致谢</a:t>
              </a:r>
              <a:endParaRPr lang="en-US" sz="2400" spc="90" dirty="0">
                <a:solidFill>
                  <a:srgbClr val="000000"/>
                </a:solidFill>
                <a:latin typeface="Helios Extended"/>
                <a:ea typeface="Helios Extended"/>
                <a:cs typeface="Helios Extended"/>
                <a:sym typeface="Helios Extended"/>
              </a:endParaRPr>
            </a:p>
          </p:txBody>
        </p:sp>
      </p:grpSp>
      <p:sp>
        <p:nvSpPr>
          <p:cNvPr id="4" name="TextBox 9">
            <a:extLst>
              <a:ext uri="{FF2B5EF4-FFF2-40B4-BE49-F238E27FC236}">
                <a16:creationId xmlns:a16="http://schemas.microsoft.com/office/drawing/2014/main" id="{74F1EA63-43AE-BEB3-229E-CC523B9083C4}"/>
              </a:ext>
            </a:extLst>
          </p:cNvPr>
          <p:cNvSpPr txBox="1"/>
          <p:nvPr/>
        </p:nvSpPr>
        <p:spPr>
          <a:xfrm>
            <a:off x="0" y="1640048"/>
            <a:ext cx="12171682" cy="3577903"/>
          </a:xfrm>
          <a:prstGeom prst="rect">
            <a:avLst/>
          </a:prstGeom>
        </p:spPr>
        <p:txBody>
          <a:bodyPr lIns="0" tIns="0" rIns="0" bIns="0" rtlCol="0" anchor="t">
            <a:spAutoFit/>
          </a:bodyPr>
          <a:lstStyle/>
          <a:p>
            <a:pPr algn="ctr">
              <a:lnSpc>
                <a:spcPts val="27901"/>
              </a:lnSpc>
            </a:pPr>
            <a:r>
              <a:rPr lang="en-US" sz="29800" dirty="0">
                <a:solidFill>
                  <a:schemeClr val="accent5">
                    <a:lumMod val="20000"/>
                    <a:lumOff val="80000"/>
                  </a:schemeClr>
                </a:solidFill>
                <a:latin typeface="Bebas Neue Cyrillic"/>
                <a:ea typeface="Bebas Neue Cyrillic"/>
                <a:cs typeface="Bebas Neue Cyrillic"/>
                <a:sym typeface="Bebas Neue Cyrillic"/>
              </a:rPr>
              <a:t>Thanks</a:t>
            </a:r>
          </a:p>
        </p:txBody>
      </p:sp>
      <p:sp>
        <p:nvSpPr>
          <p:cNvPr id="23" name="文本框 22">
            <a:extLst>
              <a:ext uri="{FF2B5EF4-FFF2-40B4-BE49-F238E27FC236}">
                <a16:creationId xmlns:a16="http://schemas.microsoft.com/office/drawing/2014/main" id="{18110CE1-489A-86CF-D93A-138C17D99B9B}"/>
              </a:ext>
            </a:extLst>
          </p:cNvPr>
          <p:cNvSpPr txBox="1"/>
          <p:nvPr/>
        </p:nvSpPr>
        <p:spPr>
          <a:xfrm>
            <a:off x="5028496" y="5520538"/>
            <a:ext cx="2403222" cy="830997"/>
          </a:xfrm>
          <a:prstGeom prst="rect">
            <a:avLst/>
          </a:prstGeom>
          <a:noFill/>
        </p:spPr>
        <p:txBody>
          <a:bodyPr wrap="none" rtlCol="0">
            <a:spAutoFit/>
          </a:bodyPr>
          <a:lstStyle/>
          <a:p>
            <a:pPr algn="ctr"/>
            <a:r>
              <a:rPr lang="zh-CN" altLang="en-US" sz="2400" dirty="0"/>
              <a:t>梁子衡</a:t>
            </a:r>
            <a:r>
              <a:rPr lang="en-US" altLang="zh-CN" sz="2400" dirty="0"/>
              <a:t>	</a:t>
            </a:r>
            <a:r>
              <a:rPr lang="zh-CN" altLang="en-US" sz="2400" dirty="0"/>
              <a:t>杨羽粤</a:t>
            </a:r>
            <a:endParaRPr lang="en-US" altLang="zh-CN" sz="2400" dirty="0"/>
          </a:p>
          <a:p>
            <a:pPr algn="ctr"/>
            <a:r>
              <a:rPr lang="en-US" altLang="zh-CN" sz="2400" dirty="0"/>
              <a:t>2025</a:t>
            </a:r>
            <a:r>
              <a:rPr lang="zh-CN" altLang="en-US" sz="2400" dirty="0"/>
              <a:t>年</a:t>
            </a:r>
            <a:r>
              <a:rPr lang="en-US" altLang="zh-CN" sz="2400" dirty="0"/>
              <a:t>12</a:t>
            </a:r>
            <a:r>
              <a:rPr lang="zh-CN" altLang="en-US" sz="2400" dirty="0"/>
              <a:t>月</a:t>
            </a:r>
            <a:r>
              <a:rPr lang="en-US" altLang="zh-CN" sz="2400" dirty="0"/>
              <a:t>21</a:t>
            </a:r>
            <a:r>
              <a:rPr lang="zh-CN" altLang="en-US" sz="2400" dirty="0"/>
              <a:t>日</a:t>
            </a:r>
          </a:p>
        </p:txBody>
      </p:sp>
    </p:spTree>
    <p:extLst>
      <p:ext uri="{BB962C8B-B14F-4D97-AF65-F5344CB8AC3E}">
        <p14:creationId xmlns:p14="http://schemas.microsoft.com/office/powerpoint/2010/main" val="216136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 presetClass="emph" presetSubtype="2" fill="hold" grpId="1" nodeType="withEffect">
                                  <p:stCondLst>
                                    <p:cond delay="0"/>
                                  </p:stCondLst>
                                  <p:childTnLst>
                                    <p:animClr clrSpc="rgb" dir="cw">
                                      <p:cBhvr override="childStyle">
                                        <p:cTn id="12" dur="2000" fill="hold"/>
                                        <p:tgtEl>
                                          <p:spTgt spid="4"/>
                                        </p:tgtEl>
                                        <p:attrNameLst>
                                          <p:attrName>style.color</p:attrName>
                                        </p:attrNameLst>
                                      </p:cBhvr>
                                      <p:to>
                                        <a:srgbClr val="4F81BD"/>
                                      </p:to>
                                    </p:animClr>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grpId="0" nodeType="clickEffect">
                                  <p:stCondLst>
                                    <p:cond delay="0"/>
                                  </p:stCondLst>
                                  <p:childTnLst>
                                    <p:animRot by="120000">
                                      <p:cBhvr>
                                        <p:cTn id="16" dur="100" fill="hold">
                                          <p:stCondLst>
                                            <p:cond delay="0"/>
                                          </p:stCondLst>
                                        </p:cTn>
                                        <p:tgtEl>
                                          <p:spTgt spid="23"/>
                                        </p:tgtEl>
                                        <p:attrNameLst>
                                          <p:attrName>r</p:attrName>
                                        </p:attrNameLst>
                                      </p:cBhvr>
                                    </p:animRot>
                                    <p:animRot by="-240000">
                                      <p:cBhvr>
                                        <p:cTn id="17" dur="200" fill="hold">
                                          <p:stCondLst>
                                            <p:cond delay="200"/>
                                          </p:stCondLst>
                                        </p:cTn>
                                        <p:tgtEl>
                                          <p:spTgt spid="23"/>
                                        </p:tgtEl>
                                        <p:attrNameLst>
                                          <p:attrName>r</p:attrName>
                                        </p:attrNameLst>
                                      </p:cBhvr>
                                    </p:animRot>
                                    <p:animRot by="240000">
                                      <p:cBhvr>
                                        <p:cTn id="18" dur="200" fill="hold">
                                          <p:stCondLst>
                                            <p:cond delay="400"/>
                                          </p:stCondLst>
                                        </p:cTn>
                                        <p:tgtEl>
                                          <p:spTgt spid="23"/>
                                        </p:tgtEl>
                                        <p:attrNameLst>
                                          <p:attrName>r</p:attrName>
                                        </p:attrNameLst>
                                      </p:cBhvr>
                                    </p:animRot>
                                    <p:animRot by="-240000">
                                      <p:cBhvr>
                                        <p:cTn id="19" dur="200" fill="hold">
                                          <p:stCondLst>
                                            <p:cond delay="600"/>
                                          </p:stCondLst>
                                        </p:cTn>
                                        <p:tgtEl>
                                          <p:spTgt spid="23"/>
                                        </p:tgtEl>
                                        <p:attrNameLst>
                                          <p:attrName>r</p:attrName>
                                        </p:attrNameLst>
                                      </p:cBhvr>
                                    </p:animRot>
                                    <p:animRot by="120000">
                                      <p:cBhvr>
                                        <p:cTn id="20"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A9F201D-14A2-BB82-D1A9-EE9962831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019" y="0"/>
            <a:ext cx="5671324" cy="6858000"/>
          </a:xfrm>
          <a:prstGeom prst="rect">
            <a:avLst/>
          </a:prstGeom>
        </p:spPr>
      </p:pic>
      <p:sp>
        <p:nvSpPr>
          <p:cNvPr id="17" name="文本框 16">
            <a:extLst>
              <a:ext uri="{FF2B5EF4-FFF2-40B4-BE49-F238E27FC236}">
                <a16:creationId xmlns:a16="http://schemas.microsoft.com/office/drawing/2014/main" id="{21D30741-1503-1A28-5DFB-653C11234FB0}"/>
              </a:ext>
            </a:extLst>
          </p:cNvPr>
          <p:cNvSpPr txBox="1"/>
          <p:nvPr/>
        </p:nvSpPr>
        <p:spPr>
          <a:xfrm>
            <a:off x="0" y="0"/>
            <a:ext cx="1639019" cy="523220"/>
          </a:xfrm>
          <a:prstGeom prst="rect">
            <a:avLst/>
          </a:prstGeom>
          <a:noFill/>
        </p:spPr>
        <p:txBody>
          <a:bodyPr wrap="square" rtlCol="0">
            <a:spAutoFit/>
          </a:bodyPr>
          <a:lstStyle/>
          <a:p>
            <a:r>
              <a:rPr lang="en-US" altLang="zh-CN" sz="2800" dirty="0"/>
              <a:t>1. </a:t>
            </a:r>
            <a:r>
              <a:rPr lang="zh-CN" altLang="en-US" sz="2800" dirty="0"/>
              <a:t>四六级</a:t>
            </a:r>
          </a:p>
        </p:txBody>
      </p:sp>
    </p:spTree>
    <p:extLst>
      <p:ext uri="{BB962C8B-B14F-4D97-AF65-F5344CB8AC3E}">
        <p14:creationId xmlns:p14="http://schemas.microsoft.com/office/powerpoint/2010/main" val="2265972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6B9AC720-6038-2C62-FDEF-615AFE40E6BF}"/>
              </a:ext>
            </a:extLst>
          </p:cNvPr>
          <p:cNvGrpSpPr/>
          <p:nvPr/>
        </p:nvGrpSpPr>
        <p:grpSpPr>
          <a:xfrm>
            <a:off x="1639019" y="0"/>
            <a:ext cx="7545238" cy="6858000"/>
            <a:chOff x="0" y="523220"/>
            <a:chExt cx="6791864" cy="6334780"/>
          </a:xfrm>
        </p:grpSpPr>
        <p:pic>
          <p:nvPicPr>
            <p:cNvPr id="9" name="图片 8">
              <a:extLst>
                <a:ext uri="{FF2B5EF4-FFF2-40B4-BE49-F238E27FC236}">
                  <a16:creationId xmlns:a16="http://schemas.microsoft.com/office/drawing/2014/main" id="{D0755B8C-6135-48B5-0F39-1335D637E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3220"/>
              <a:ext cx="6791864" cy="3186138"/>
            </a:xfrm>
            <a:prstGeom prst="rect">
              <a:avLst/>
            </a:prstGeom>
          </p:spPr>
        </p:pic>
        <p:pic>
          <p:nvPicPr>
            <p:cNvPr id="11" name="图片 10">
              <a:extLst>
                <a:ext uri="{FF2B5EF4-FFF2-40B4-BE49-F238E27FC236}">
                  <a16:creationId xmlns:a16="http://schemas.microsoft.com/office/drawing/2014/main" id="{D2604B0A-09F6-3815-D4FD-3453BA68F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9358"/>
              <a:ext cx="6748498" cy="3148642"/>
            </a:xfrm>
            <a:prstGeom prst="rect">
              <a:avLst/>
            </a:prstGeom>
          </p:spPr>
        </p:pic>
      </p:grpSp>
      <p:sp>
        <p:nvSpPr>
          <p:cNvPr id="4" name="文本框 3">
            <a:extLst>
              <a:ext uri="{FF2B5EF4-FFF2-40B4-BE49-F238E27FC236}">
                <a16:creationId xmlns:a16="http://schemas.microsoft.com/office/drawing/2014/main" id="{B34455E4-C50D-3756-18FA-FA095BFB050A}"/>
              </a:ext>
            </a:extLst>
          </p:cNvPr>
          <p:cNvSpPr txBox="1"/>
          <p:nvPr/>
        </p:nvSpPr>
        <p:spPr>
          <a:xfrm>
            <a:off x="0" y="0"/>
            <a:ext cx="1639019" cy="523220"/>
          </a:xfrm>
          <a:prstGeom prst="rect">
            <a:avLst/>
          </a:prstGeom>
          <a:noFill/>
        </p:spPr>
        <p:txBody>
          <a:bodyPr wrap="square" rtlCol="0">
            <a:spAutoFit/>
          </a:bodyPr>
          <a:lstStyle/>
          <a:p>
            <a:r>
              <a:rPr lang="en-US" altLang="zh-CN" sz="2800" dirty="0"/>
              <a:t>1. </a:t>
            </a:r>
            <a:r>
              <a:rPr lang="zh-CN" altLang="en-US" sz="2800" dirty="0"/>
              <a:t>四六级</a:t>
            </a:r>
          </a:p>
        </p:txBody>
      </p:sp>
    </p:spTree>
    <p:extLst>
      <p:ext uri="{BB962C8B-B14F-4D97-AF65-F5344CB8AC3E}">
        <p14:creationId xmlns:p14="http://schemas.microsoft.com/office/powerpoint/2010/main" val="2188761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3AAADBD-7E7F-15BA-7CE1-485BF2C83C7F}"/>
              </a:ext>
            </a:extLst>
          </p:cNvPr>
          <p:cNvSpPr txBox="1"/>
          <p:nvPr/>
        </p:nvSpPr>
        <p:spPr>
          <a:xfrm>
            <a:off x="0" y="0"/>
            <a:ext cx="1639019" cy="523220"/>
          </a:xfrm>
          <a:prstGeom prst="rect">
            <a:avLst/>
          </a:prstGeom>
          <a:noFill/>
        </p:spPr>
        <p:txBody>
          <a:bodyPr wrap="square" rtlCol="0">
            <a:spAutoFit/>
          </a:bodyPr>
          <a:lstStyle/>
          <a:p>
            <a:r>
              <a:rPr lang="en-US" altLang="zh-CN" sz="2800" dirty="0"/>
              <a:t>1. </a:t>
            </a:r>
            <a:r>
              <a:rPr lang="zh-CN" altLang="en-US" sz="2800" dirty="0"/>
              <a:t>四六级</a:t>
            </a:r>
          </a:p>
        </p:txBody>
      </p:sp>
      <p:sp>
        <p:nvSpPr>
          <p:cNvPr id="5" name="文本框 4">
            <a:extLst>
              <a:ext uri="{FF2B5EF4-FFF2-40B4-BE49-F238E27FC236}">
                <a16:creationId xmlns:a16="http://schemas.microsoft.com/office/drawing/2014/main" id="{C660EC20-3BA9-B44E-638C-52902666AF2F}"/>
              </a:ext>
            </a:extLst>
          </p:cNvPr>
          <p:cNvSpPr txBox="1"/>
          <p:nvPr/>
        </p:nvSpPr>
        <p:spPr>
          <a:xfrm>
            <a:off x="0" y="523220"/>
            <a:ext cx="9926128" cy="5262979"/>
          </a:xfrm>
          <a:prstGeom prst="rect">
            <a:avLst/>
          </a:prstGeom>
          <a:noFill/>
        </p:spPr>
        <p:txBody>
          <a:bodyPr wrap="square" rtlCol="0">
            <a:spAutoFit/>
          </a:bodyPr>
          <a:lstStyle/>
          <a:p>
            <a:r>
              <a:rPr lang="zh-CN" altLang="en-US" sz="2400" b="1" dirty="0"/>
              <a:t>词汇</a:t>
            </a:r>
            <a:r>
              <a:rPr lang="zh-CN" altLang="en-US" sz="2400" dirty="0"/>
              <a:t>：词汇书、</a:t>
            </a:r>
            <a:r>
              <a:rPr lang="en-US" altLang="zh-CN" sz="2400" dirty="0"/>
              <a:t>App</a:t>
            </a:r>
            <a:r>
              <a:rPr lang="zh-CN" altLang="en-US" sz="2400" dirty="0"/>
              <a:t>（不背单词</a:t>
            </a:r>
            <a:r>
              <a:rPr lang="en-US" altLang="zh-CN" sz="2400" dirty="0"/>
              <a:t>/</a:t>
            </a:r>
            <a:r>
              <a:rPr lang="zh-CN" altLang="en-US" sz="2400" dirty="0"/>
              <a:t>百词斩</a:t>
            </a:r>
            <a:r>
              <a:rPr lang="en-US" altLang="zh-CN" sz="2400" dirty="0"/>
              <a:t>/</a:t>
            </a:r>
            <a:r>
              <a:rPr lang="zh-CN" altLang="en-US" sz="2400" dirty="0"/>
              <a:t>墨墨背单词等）；生词积累</a:t>
            </a:r>
            <a:endParaRPr lang="en-US" altLang="zh-CN" sz="2400" dirty="0"/>
          </a:p>
          <a:p>
            <a:endParaRPr lang="en-US" altLang="zh-CN" sz="2400" dirty="0"/>
          </a:p>
          <a:p>
            <a:r>
              <a:rPr lang="zh-CN" altLang="en-US" sz="2400" b="1" dirty="0"/>
              <a:t>听力</a:t>
            </a:r>
            <a:r>
              <a:rPr lang="zh-CN" altLang="en-US" sz="2400" dirty="0"/>
              <a:t>：</a:t>
            </a:r>
            <a:endParaRPr lang="en-US" altLang="zh-CN" sz="2400" dirty="0"/>
          </a:p>
          <a:p>
            <a:r>
              <a:rPr lang="en-US" altLang="zh-CN" sz="2400" dirty="0"/>
              <a:t>BBC</a:t>
            </a:r>
            <a:r>
              <a:rPr lang="zh-CN" altLang="en-US" sz="2400" dirty="0"/>
              <a:t>、</a:t>
            </a:r>
            <a:r>
              <a:rPr lang="en-US" altLang="zh-CN" sz="2400" dirty="0"/>
              <a:t>VOA</a:t>
            </a:r>
            <a:r>
              <a:rPr lang="zh-CN" altLang="en-US" sz="2400" dirty="0"/>
              <a:t>、</a:t>
            </a:r>
            <a:r>
              <a:rPr lang="en-US" altLang="zh-CN" sz="2400" dirty="0"/>
              <a:t>Past exam papers, Simulated test papers, etc.</a:t>
            </a:r>
          </a:p>
          <a:p>
            <a:r>
              <a:rPr lang="zh-CN" altLang="en-US" sz="2400" dirty="0"/>
              <a:t>提前读题</a:t>
            </a:r>
            <a:endParaRPr lang="en-US" altLang="zh-CN" sz="2400" dirty="0"/>
          </a:p>
          <a:p>
            <a:endParaRPr lang="en-US" altLang="zh-CN" sz="2400" dirty="0"/>
          </a:p>
          <a:p>
            <a:r>
              <a:rPr lang="zh-CN" altLang="en-US" sz="2400" b="1" dirty="0"/>
              <a:t>阅读</a:t>
            </a:r>
            <a:r>
              <a:rPr lang="zh-CN" altLang="en-US" sz="2400" dirty="0"/>
              <a:t>：</a:t>
            </a:r>
            <a:endParaRPr lang="en-US" altLang="zh-CN" sz="2400" dirty="0"/>
          </a:p>
          <a:p>
            <a:r>
              <a:rPr lang="zh-CN" altLang="en-US" sz="2400" dirty="0"/>
              <a:t>通读：建立背景框架</a:t>
            </a:r>
            <a:endParaRPr lang="en-US" altLang="zh-CN" sz="2400" dirty="0"/>
          </a:p>
          <a:p>
            <a:r>
              <a:rPr lang="zh-CN" altLang="en-US" sz="2400" dirty="0"/>
              <a:t>精读：快速扫读题干→定位原文→比对选项</a:t>
            </a:r>
            <a:endParaRPr lang="en-US" altLang="zh-CN" sz="2400" dirty="0"/>
          </a:p>
          <a:p>
            <a:endParaRPr lang="en-US" altLang="zh-CN" sz="2400" dirty="0"/>
          </a:p>
          <a:p>
            <a:r>
              <a:rPr lang="zh-CN" altLang="en-US" sz="2400" b="1" dirty="0"/>
              <a:t>写作与翻译</a:t>
            </a:r>
            <a:r>
              <a:rPr lang="zh-CN" altLang="en-US" sz="2400" dirty="0"/>
              <a:t>：</a:t>
            </a:r>
            <a:endParaRPr lang="en-US" altLang="zh-CN" sz="2400" dirty="0"/>
          </a:p>
          <a:p>
            <a:r>
              <a:rPr lang="zh-CN" altLang="en-US" sz="2400" dirty="0"/>
              <a:t>写作：限时半小时</a:t>
            </a:r>
            <a:r>
              <a:rPr lang="en-US" altLang="zh-CN" sz="2400" dirty="0"/>
              <a:t>[</a:t>
            </a:r>
            <a:r>
              <a:rPr lang="zh-CN" altLang="en-US" sz="2400" dirty="0"/>
              <a:t>构思</a:t>
            </a:r>
            <a:r>
              <a:rPr lang="en-US" altLang="zh-CN" sz="2400" dirty="0"/>
              <a:t>+</a:t>
            </a:r>
            <a:r>
              <a:rPr lang="zh-CN" altLang="en-US" sz="2400" dirty="0"/>
              <a:t>大纲</a:t>
            </a:r>
            <a:r>
              <a:rPr lang="en-US" altLang="zh-CN" sz="2400" dirty="0"/>
              <a:t>+</a:t>
            </a:r>
            <a:r>
              <a:rPr lang="zh-CN" altLang="en-US" sz="2400" dirty="0"/>
              <a:t>写作</a:t>
            </a:r>
            <a:r>
              <a:rPr lang="en-US" altLang="zh-CN" sz="2400" dirty="0"/>
              <a:t>+</a:t>
            </a:r>
            <a:r>
              <a:rPr lang="zh-CN" altLang="en-US" sz="2400"/>
              <a:t>（字体）</a:t>
            </a:r>
            <a:r>
              <a:rPr lang="en-US" altLang="zh-CN" sz="2400" dirty="0"/>
              <a:t>]</a:t>
            </a:r>
          </a:p>
          <a:p>
            <a:r>
              <a:rPr lang="en-US" altLang="zh-CN" sz="2400" dirty="0"/>
              <a:t>	</a:t>
            </a:r>
            <a:r>
              <a:rPr lang="zh-CN" altLang="en-US" sz="2400" dirty="0"/>
              <a:t>词汇</a:t>
            </a:r>
            <a:r>
              <a:rPr lang="en-US" altLang="zh-CN" sz="2400" dirty="0"/>
              <a:t>+</a:t>
            </a:r>
            <a:r>
              <a:rPr lang="zh-CN" altLang="en-US" sz="2400" dirty="0"/>
              <a:t>句式，来源于此又高于此</a:t>
            </a:r>
            <a:endParaRPr lang="en-US" altLang="zh-CN" sz="2400" dirty="0"/>
          </a:p>
          <a:p>
            <a:r>
              <a:rPr lang="zh-CN" altLang="en-US" sz="2400" dirty="0"/>
              <a:t>翻译：阅读能力</a:t>
            </a:r>
            <a:r>
              <a:rPr lang="en-US" altLang="zh-CN" sz="2400" dirty="0"/>
              <a:t>+</a:t>
            </a:r>
            <a:r>
              <a:rPr lang="zh-CN" altLang="en-US" sz="2400" dirty="0"/>
              <a:t>写作能力</a:t>
            </a:r>
            <a:endParaRPr lang="en-US" altLang="zh-CN" sz="2400" dirty="0"/>
          </a:p>
        </p:txBody>
      </p:sp>
    </p:spTree>
    <p:extLst>
      <p:ext uri="{BB962C8B-B14F-4D97-AF65-F5344CB8AC3E}">
        <p14:creationId xmlns:p14="http://schemas.microsoft.com/office/powerpoint/2010/main" val="1465301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形用户界面, 文本, 应用程序, 电子邮件&#10;&#10;AI 生成的内容可能不正确。">
            <a:extLst>
              <a:ext uri="{FF2B5EF4-FFF2-40B4-BE49-F238E27FC236}">
                <a16:creationId xmlns:a16="http://schemas.microsoft.com/office/drawing/2014/main" id="{8801899E-411B-1D65-1970-7B827E57885D}"/>
              </a:ext>
            </a:extLst>
          </p:cNvPr>
          <p:cNvPicPr>
            <a:picLocks noChangeAspect="1"/>
          </p:cNvPicPr>
          <p:nvPr/>
        </p:nvPicPr>
        <p:blipFill>
          <a:blip r:embed="rId2"/>
          <a:stretch>
            <a:fillRect/>
          </a:stretch>
        </p:blipFill>
        <p:spPr>
          <a:xfrm>
            <a:off x="2474459" y="0"/>
            <a:ext cx="9717541" cy="6858000"/>
          </a:xfrm>
          <a:prstGeom prst="rect">
            <a:avLst/>
          </a:prstGeom>
        </p:spPr>
      </p:pic>
      <p:sp>
        <p:nvSpPr>
          <p:cNvPr id="6" name="文本框 5">
            <a:extLst>
              <a:ext uri="{FF2B5EF4-FFF2-40B4-BE49-F238E27FC236}">
                <a16:creationId xmlns:a16="http://schemas.microsoft.com/office/drawing/2014/main" id="{B6A96EFD-CB2A-845D-7F5F-436719BB6779}"/>
              </a:ext>
            </a:extLst>
          </p:cNvPr>
          <p:cNvSpPr txBox="1"/>
          <p:nvPr/>
        </p:nvSpPr>
        <p:spPr>
          <a:xfrm>
            <a:off x="0" y="0"/>
            <a:ext cx="1639019" cy="523220"/>
          </a:xfrm>
          <a:prstGeom prst="rect">
            <a:avLst/>
          </a:prstGeom>
          <a:noFill/>
        </p:spPr>
        <p:txBody>
          <a:bodyPr wrap="square" rtlCol="0">
            <a:spAutoFit/>
          </a:bodyPr>
          <a:lstStyle/>
          <a:p>
            <a:r>
              <a:rPr lang="en-US" altLang="zh-CN" sz="2800" dirty="0"/>
              <a:t>1. </a:t>
            </a:r>
            <a:r>
              <a:rPr lang="zh-CN" altLang="en-US" sz="2800" dirty="0"/>
              <a:t>四六级</a:t>
            </a:r>
          </a:p>
        </p:txBody>
      </p:sp>
      <p:sp>
        <p:nvSpPr>
          <p:cNvPr id="8" name="文本框 7">
            <a:extLst>
              <a:ext uri="{FF2B5EF4-FFF2-40B4-BE49-F238E27FC236}">
                <a16:creationId xmlns:a16="http://schemas.microsoft.com/office/drawing/2014/main" id="{B44ED222-6F9D-E9D6-AFD8-65F423FE9E2D}"/>
              </a:ext>
            </a:extLst>
          </p:cNvPr>
          <p:cNvSpPr txBox="1"/>
          <p:nvPr/>
        </p:nvSpPr>
        <p:spPr>
          <a:xfrm>
            <a:off x="0" y="1230702"/>
            <a:ext cx="1932317" cy="4154984"/>
          </a:xfrm>
          <a:prstGeom prst="rect">
            <a:avLst/>
          </a:prstGeom>
          <a:noFill/>
        </p:spPr>
        <p:txBody>
          <a:bodyPr wrap="square" rtlCol="0">
            <a:spAutoFit/>
          </a:bodyPr>
          <a:lstStyle/>
          <a:p>
            <a:r>
              <a:rPr lang="zh-CN" altLang="en-US" sz="2400" dirty="0"/>
              <a:t>应试技巧</a:t>
            </a:r>
            <a:endParaRPr lang="en-US" altLang="zh-CN" sz="2400" dirty="0"/>
          </a:p>
          <a:p>
            <a:r>
              <a:rPr lang="en-US" altLang="zh-CN" sz="2400" dirty="0" err="1"/>
              <a:t>Bilibili</a:t>
            </a:r>
            <a:endParaRPr lang="en-US" altLang="zh-CN" sz="2400" dirty="0"/>
          </a:p>
          <a:p>
            <a:endParaRPr lang="en-US" altLang="zh-CN" sz="2400" dirty="0"/>
          </a:p>
          <a:p>
            <a:r>
              <a:rPr lang="zh-CN" altLang="en-US" sz="2400" b="1" dirty="0"/>
              <a:t>口语能力</a:t>
            </a:r>
            <a:endParaRPr lang="en-US" altLang="zh-CN" sz="2400" b="1" dirty="0"/>
          </a:p>
          <a:p>
            <a:endParaRPr lang="en-US" altLang="zh-CN" sz="2400" b="1" dirty="0"/>
          </a:p>
          <a:p>
            <a:r>
              <a:rPr lang="zh-CN" altLang="en-US" sz="2400" b="1" dirty="0"/>
              <a:t>英语思维</a:t>
            </a:r>
            <a:endParaRPr lang="en-US" altLang="zh-CN" sz="2400" b="1" dirty="0"/>
          </a:p>
          <a:p>
            <a:r>
              <a:rPr lang="zh-CN" altLang="en-US" sz="2400" dirty="0"/>
              <a:t>直接用英语思考，避免转译费时</a:t>
            </a:r>
            <a:endParaRPr lang="en-US" altLang="zh-CN" sz="2400" dirty="0"/>
          </a:p>
          <a:p>
            <a:endParaRPr lang="en-US" altLang="zh-CN" sz="2400" b="1" dirty="0"/>
          </a:p>
          <a:p>
            <a:r>
              <a:rPr lang="en-US" altLang="zh-CN" sz="2400" b="1" dirty="0"/>
              <a:t>CELST</a:t>
            </a:r>
            <a:endParaRPr lang="zh-CN" altLang="en-US" sz="2400" b="1" dirty="0"/>
          </a:p>
        </p:txBody>
      </p:sp>
    </p:spTree>
    <p:extLst>
      <p:ext uri="{BB962C8B-B14F-4D97-AF65-F5344CB8AC3E}">
        <p14:creationId xmlns:p14="http://schemas.microsoft.com/office/powerpoint/2010/main" val="203353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F77C62A6-3655-2583-804D-832B112C5C7A}"/>
              </a:ext>
            </a:extLst>
          </p:cNvPr>
          <p:cNvSpPr txBox="1"/>
          <p:nvPr/>
        </p:nvSpPr>
        <p:spPr>
          <a:xfrm>
            <a:off x="0" y="0"/>
            <a:ext cx="3157268" cy="523220"/>
          </a:xfrm>
          <a:prstGeom prst="rect">
            <a:avLst/>
          </a:prstGeom>
          <a:noFill/>
        </p:spPr>
        <p:txBody>
          <a:bodyPr wrap="square" rtlCol="0">
            <a:spAutoFit/>
          </a:bodyPr>
          <a:lstStyle/>
          <a:p>
            <a:r>
              <a:rPr lang="en-US" altLang="zh-CN" sz="2800" dirty="0"/>
              <a:t>2. </a:t>
            </a:r>
            <a:r>
              <a:rPr lang="zh-CN" altLang="en-US" sz="2800" dirty="0"/>
              <a:t>文献搜索与下载</a:t>
            </a:r>
          </a:p>
        </p:txBody>
      </p:sp>
      <p:sp>
        <p:nvSpPr>
          <p:cNvPr id="5" name="文本框 4">
            <a:extLst>
              <a:ext uri="{FF2B5EF4-FFF2-40B4-BE49-F238E27FC236}">
                <a16:creationId xmlns:a16="http://schemas.microsoft.com/office/drawing/2014/main" id="{938EB38B-B5E4-170C-E0FB-4A5EE334BC67}"/>
              </a:ext>
            </a:extLst>
          </p:cNvPr>
          <p:cNvSpPr txBox="1"/>
          <p:nvPr/>
        </p:nvSpPr>
        <p:spPr>
          <a:xfrm>
            <a:off x="0" y="523220"/>
            <a:ext cx="4399472" cy="6001643"/>
          </a:xfrm>
          <a:prstGeom prst="rect">
            <a:avLst/>
          </a:prstGeom>
          <a:noFill/>
        </p:spPr>
        <p:txBody>
          <a:bodyPr wrap="square" rtlCol="0">
            <a:spAutoFit/>
          </a:bodyPr>
          <a:lstStyle/>
          <a:p>
            <a:r>
              <a:rPr lang="en-US" altLang="zh-CN" sz="2400" dirty="0"/>
              <a:t>2.1 </a:t>
            </a:r>
            <a:r>
              <a:rPr lang="zh-CN" altLang="en-US" sz="2400" dirty="0"/>
              <a:t>文献搜索</a:t>
            </a:r>
            <a:endParaRPr lang="en-US" altLang="zh-CN" sz="2400" dirty="0"/>
          </a:p>
          <a:p>
            <a:endParaRPr lang="en-US" altLang="zh-CN" sz="2400" dirty="0"/>
          </a:p>
          <a:p>
            <a:r>
              <a:rPr lang="en-US" altLang="zh-CN" sz="2400" dirty="0"/>
              <a:t>2.1.1 </a:t>
            </a:r>
            <a:r>
              <a:rPr lang="zh-CN" altLang="en-US" sz="2400" dirty="0"/>
              <a:t>出版社</a:t>
            </a:r>
            <a:endParaRPr lang="en-US" altLang="zh-CN" sz="2400" dirty="0"/>
          </a:p>
          <a:p>
            <a:endParaRPr lang="en-US" altLang="zh-CN" sz="2400" dirty="0"/>
          </a:p>
          <a:p>
            <a:r>
              <a:rPr lang="en-US" altLang="zh-CN" sz="2400" dirty="0"/>
              <a:t>Elsevier - ScienceDirect</a:t>
            </a:r>
          </a:p>
          <a:p>
            <a:r>
              <a:rPr lang="en-US" altLang="zh-CN" sz="2400" dirty="0">
                <a:hlinkClick r:id="rId2"/>
              </a:rPr>
              <a:t>https://www.sciencedirect.com/</a:t>
            </a:r>
            <a:endParaRPr lang="en-US" altLang="zh-CN" sz="2400" dirty="0"/>
          </a:p>
          <a:p>
            <a:endParaRPr lang="en-US" altLang="zh-CN" sz="2400" dirty="0"/>
          </a:p>
          <a:p>
            <a:r>
              <a:rPr lang="en-US" altLang="zh-CN" sz="2400" dirty="0"/>
              <a:t>Springer Nature</a:t>
            </a:r>
          </a:p>
          <a:p>
            <a:r>
              <a:rPr lang="en-US" altLang="zh-CN" sz="2400" dirty="0">
                <a:hlinkClick r:id="rId3"/>
              </a:rPr>
              <a:t>https://link.springer.com/</a:t>
            </a:r>
            <a:endParaRPr lang="en-US" altLang="zh-CN" sz="2400" dirty="0"/>
          </a:p>
          <a:p>
            <a:endParaRPr lang="en-US" altLang="zh-CN" sz="2400" dirty="0"/>
          </a:p>
          <a:p>
            <a:r>
              <a:rPr lang="en-US" altLang="zh-CN" sz="2400" dirty="0"/>
              <a:t>Wiley	</a:t>
            </a:r>
          </a:p>
          <a:p>
            <a:r>
              <a:rPr lang="en-US" altLang="zh-CN" sz="2400" dirty="0">
                <a:hlinkClick r:id="rId4"/>
              </a:rPr>
              <a:t>https://onlinelibrary.wiley.com/</a:t>
            </a:r>
            <a:endParaRPr lang="en-US" altLang="zh-CN" sz="2400" dirty="0"/>
          </a:p>
          <a:p>
            <a:endParaRPr lang="en-US" altLang="zh-CN" sz="2400" dirty="0"/>
          </a:p>
          <a:p>
            <a:r>
              <a:rPr lang="en-US" altLang="zh-CN" sz="2400" dirty="0"/>
              <a:t>Taylor &amp; Francis</a:t>
            </a:r>
          </a:p>
          <a:p>
            <a:r>
              <a:rPr lang="en-US" altLang="zh-CN" sz="2400" dirty="0">
                <a:hlinkClick r:id="rId5"/>
              </a:rPr>
              <a:t>https://www.tandfonline.com/</a:t>
            </a:r>
            <a:endParaRPr lang="en-US" altLang="zh-CN" sz="2400" dirty="0"/>
          </a:p>
          <a:p>
            <a:endParaRPr lang="en-US" altLang="zh-CN" sz="2400" dirty="0"/>
          </a:p>
        </p:txBody>
      </p:sp>
      <p:sp>
        <p:nvSpPr>
          <p:cNvPr id="7" name="文本框 6">
            <a:extLst>
              <a:ext uri="{FF2B5EF4-FFF2-40B4-BE49-F238E27FC236}">
                <a16:creationId xmlns:a16="http://schemas.microsoft.com/office/drawing/2014/main" id="{96FA0D7A-5FE8-F791-3CA4-F3F2576C13F4}"/>
              </a:ext>
            </a:extLst>
          </p:cNvPr>
          <p:cNvSpPr txBox="1"/>
          <p:nvPr/>
        </p:nvSpPr>
        <p:spPr>
          <a:xfrm>
            <a:off x="5371381" y="1631216"/>
            <a:ext cx="6820619" cy="4893647"/>
          </a:xfrm>
          <a:prstGeom prst="rect">
            <a:avLst/>
          </a:prstGeom>
          <a:noFill/>
        </p:spPr>
        <p:txBody>
          <a:bodyPr wrap="square" rtlCol="0">
            <a:spAutoFit/>
          </a:bodyPr>
          <a:lstStyle/>
          <a:p>
            <a:r>
              <a:rPr lang="en-US" altLang="zh-CN" sz="2400" dirty="0"/>
              <a:t>American Chemistry Society (ACS)</a:t>
            </a:r>
          </a:p>
          <a:p>
            <a:r>
              <a:rPr lang="en-US" altLang="zh-CN" sz="2400" dirty="0">
                <a:hlinkClick r:id="rId6"/>
              </a:rPr>
              <a:t>https://pubs.acs.org/</a:t>
            </a:r>
            <a:endParaRPr lang="en-US" altLang="zh-CN" sz="2400" dirty="0"/>
          </a:p>
          <a:p>
            <a:endParaRPr lang="en-US" altLang="zh-CN" sz="2400" dirty="0"/>
          </a:p>
          <a:p>
            <a:r>
              <a:rPr lang="en-US" altLang="zh-CN" sz="2400" dirty="0"/>
              <a:t>Royal Society of Chemistry (RSC)</a:t>
            </a:r>
          </a:p>
          <a:p>
            <a:r>
              <a:rPr lang="en-US" altLang="zh-CN" sz="2400" dirty="0">
                <a:hlinkClick r:id="rId7"/>
              </a:rPr>
              <a:t>https://pubs.rsc.org/</a:t>
            </a:r>
            <a:endParaRPr lang="en-US" altLang="zh-CN" sz="2400" dirty="0"/>
          </a:p>
          <a:p>
            <a:endParaRPr lang="en-US" altLang="zh-CN" sz="2400" dirty="0"/>
          </a:p>
          <a:p>
            <a:r>
              <a:rPr lang="en-US" altLang="zh-CN" sz="2400" dirty="0"/>
              <a:t>Warning:</a:t>
            </a:r>
          </a:p>
          <a:p>
            <a:r>
              <a:rPr lang="en-US" altLang="zh-CN" sz="2400" dirty="0"/>
              <a:t>Multidisciplinary Digital Publishing Institute (MDPI)</a:t>
            </a:r>
          </a:p>
          <a:p>
            <a:r>
              <a:rPr lang="en-US" altLang="zh-CN" sz="2400" dirty="0">
                <a:hlinkClick r:id="rId8"/>
              </a:rPr>
              <a:t>https://www.mdpi.com/</a:t>
            </a:r>
            <a:endParaRPr lang="en-US" altLang="zh-CN" sz="2400" dirty="0"/>
          </a:p>
          <a:p>
            <a:endParaRPr lang="en-US" altLang="zh-CN" sz="2400" dirty="0"/>
          </a:p>
          <a:p>
            <a:r>
              <a:rPr lang="en-US" altLang="zh-CN" sz="2400" dirty="0"/>
              <a:t>Frontiers</a:t>
            </a:r>
          </a:p>
          <a:p>
            <a:r>
              <a:rPr lang="en-US" altLang="zh-CN" sz="2400" dirty="0">
                <a:hlinkClick r:id="rId9"/>
              </a:rPr>
              <a:t>https://www.frontiersin.org/</a:t>
            </a:r>
            <a:endParaRPr lang="en-US" altLang="zh-CN" sz="2400" dirty="0"/>
          </a:p>
          <a:p>
            <a:endParaRPr lang="en-US" altLang="zh-CN" sz="2400" dirty="0"/>
          </a:p>
        </p:txBody>
      </p:sp>
    </p:spTree>
    <p:extLst>
      <p:ext uri="{BB962C8B-B14F-4D97-AF65-F5344CB8AC3E}">
        <p14:creationId xmlns:p14="http://schemas.microsoft.com/office/powerpoint/2010/main" val="258411874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TotalTime>
  <Words>2250</Words>
  <Application>Microsoft Office PowerPoint</Application>
  <PresentationFormat>宽屏</PresentationFormat>
  <Paragraphs>382</Paragraphs>
  <Slides>41</Slides>
  <Notes>2</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41</vt:i4>
      </vt:variant>
    </vt:vector>
  </HeadingPairs>
  <TitlesOfParts>
    <vt:vector size="51" baseType="lpstr">
      <vt:lpstr>Bebas Neue Cyrillic</vt:lpstr>
      <vt:lpstr>Helios Extended</vt:lpstr>
      <vt:lpstr>等线</vt:lpstr>
      <vt:lpstr>等线 Light</vt:lpstr>
      <vt:lpstr>字由点字典黑 1</vt:lpstr>
      <vt:lpstr>字由点字典黑 2 Bold</vt:lpstr>
      <vt:lpstr>Arial</vt:lpstr>
      <vt:lpstr>Times New Roman</vt:lpstr>
      <vt:lpstr>Wingdings</vt:lpstr>
      <vt:lpstr>Office 主题​​</vt:lpstr>
      <vt:lpstr>经验分享</vt:lpstr>
      <vt:lpstr>Content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杰瑞 梁</dc:creator>
  <cp:lastModifiedBy>杰瑞 梁</cp:lastModifiedBy>
  <cp:revision>164</cp:revision>
  <dcterms:created xsi:type="dcterms:W3CDTF">2025-12-17T05:27:35Z</dcterms:created>
  <dcterms:modified xsi:type="dcterms:W3CDTF">2026-01-01T09:42:53Z</dcterms:modified>
</cp:coreProperties>
</file>